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handoutMasterIdLst>
    <p:handoutMasterId r:id="rId59"/>
  </p:handoutMasterIdLst>
  <p:sldIdLst>
    <p:sldId id="375" r:id="rId2"/>
    <p:sldId id="402" r:id="rId3"/>
    <p:sldId id="373" r:id="rId4"/>
    <p:sldId id="275" r:id="rId5"/>
    <p:sldId id="371" r:id="rId6"/>
    <p:sldId id="590" r:id="rId7"/>
    <p:sldId id="335" r:id="rId8"/>
    <p:sldId id="380" r:id="rId9"/>
    <p:sldId id="396" r:id="rId10"/>
    <p:sldId id="289" r:id="rId11"/>
    <p:sldId id="276" r:id="rId12"/>
    <p:sldId id="603" r:id="rId13"/>
    <p:sldId id="602" r:id="rId14"/>
    <p:sldId id="601" r:id="rId15"/>
    <p:sldId id="600" r:id="rId16"/>
    <p:sldId id="599" r:id="rId17"/>
    <p:sldId id="277" r:id="rId18"/>
    <p:sldId id="278" r:id="rId19"/>
    <p:sldId id="605" r:id="rId20"/>
    <p:sldId id="607" r:id="rId21"/>
    <p:sldId id="606" r:id="rId22"/>
    <p:sldId id="608" r:id="rId23"/>
    <p:sldId id="609" r:id="rId24"/>
    <p:sldId id="610" r:id="rId25"/>
    <p:sldId id="279" r:id="rId26"/>
    <p:sldId id="280" r:id="rId27"/>
    <p:sldId id="618" r:id="rId28"/>
    <p:sldId id="617" r:id="rId29"/>
    <p:sldId id="616" r:id="rId30"/>
    <p:sldId id="615" r:id="rId31"/>
    <p:sldId id="614" r:id="rId32"/>
    <p:sldId id="281" r:id="rId33"/>
    <p:sldId id="621" r:id="rId34"/>
    <p:sldId id="620" r:id="rId35"/>
    <p:sldId id="619" r:id="rId36"/>
    <p:sldId id="282" r:id="rId37"/>
    <p:sldId id="622" r:id="rId38"/>
    <p:sldId id="283" r:id="rId39"/>
    <p:sldId id="624" r:id="rId40"/>
    <p:sldId id="623" r:id="rId41"/>
    <p:sldId id="288" r:id="rId42"/>
    <p:sldId id="625" r:id="rId43"/>
    <p:sldId id="374" r:id="rId44"/>
    <p:sldId id="629" r:id="rId45"/>
    <p:sldId id="628" r:id="rId46"/>
    <p:sldId id="627" r:id="rId47"/>
    <p:sldId id="626" r:id="rId48"/>
    <p:sldId id="394" r:id="rId49"/>
    <p:sldId id="630" r:id="rId50"/>
    <p:sldId id="381" r:id="rId51"/>
    <p:sldId id="633" r:id="rId52"/>
    <p:sldId id="632" r:id="rId53"/>
    <p:sldId id="401" r:id="rId54"/>
    <p:sldId id="639" r:id="rId55"/>
    <p:sldId id="385" r:id="rId56"/>
    <p:sldId id="372" r:id="rId57"/>
  </p:sldIdLst>
  <p:sldSz cx="9144000" cy="6858000" type="screen4x3"/>
  <p:notesSz cx="6858000" cy="9144000"/>
  <p:embeddedFontLst>
    <p:embeddedFont>
      <p:font typeface="Cambria Math" panose="02040503050406030204" pitchFamily="18" charset="0"/>
      <p:regular r:id="rId60"/>
    </p:embeddedFont>
    <p:embeddedFont>
      <p:font typeface="Helvetica" panose="020B0604020202020204" pitchFamily="34" charset="0"/>
      <p:regular r:id="rId61"/>
      <p:bold r:id="rId62"/>
      <p:italic r:id="rId63"/>
      <p:boldItalic r:id="rId64"/>
    </p:embeddedFont>
    <p:embeddedFont>
      <p:font typeface="Verdana" panose="020B0604030504040204" pitchFamily="34" charset="0"/>
      <p:regular r:id="rId65"/>
      <p:bold r:id="rId66"/>
      <p:italic r:id="rId67"/>
      <p:boldItalic r:id="rId68"/>
    </p:embeddedFont>
  </p:embeddedFont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l Holcomb" initials="MH" lastIdx="1" clrIdx="0">
    <p:extLst>
      <p:ext uri="{19B8F6BF-5375-455C-9EA6-DF929625EA0E}">
        <p15:presenceInfo xmlns:p15="http://schemas.microsoft.com/office/powerpoint/2012/main" userId="d6f8cce1fe8be8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BE0E3"/>
    <a:srgbClr val="006600"/>
    <a:srgbClr val="CC0000"/>
    <a:srgbClr val="6600CC"/>
    <a:srgbClr val="008000"/>
    <a:srgbClr val="3333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2" autoAdjust="0"/>
    <p:restoredTop sz="79533" autoAdjust="0"/>
  </p:normalViewPr>
  <p:slideViewPr>
    <p:cSldViewPr>
      <p:cViewPr varScale="1">
        <p:scale>
          <a:sx n="54" d="100"/>
          <a:sy n="54" d="100"/>
        </p:scale>
        <p:origin x="138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33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33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33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A12E4C2-C861-4889-B7B4-61AC074CED34}" type="slidenum">
              <a:rPr lang="en-US"/>
              <a:pPr>
                <a:defRPr/>
              </a:pPr>
              <a:t>‹#›</a:t>
            </a:fld>
            <a:endParaRPr lang="en-US"/>
          </a:p>
        </p:txBody>
      </p:sp>
    </p:spTree>
    <p:extLst>
      <p:ext uri="{BB962C8B-B14F-4D97-AF65-F5344CB8AC3E}">
        <p14:creationId xmlns:p14="http://schemas.microsoft.com/office/powerpoint/2010/main" val="180395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A28914B-8565-44FA-8F15-9706936C5B3B}" type="slidenum">
              <a:rPr lang="en-US"/>
              <a:pPr>
                <a:defRPr/>
              </a:pPr>
              <a:t>‹#›</a:t>
            </a:fld>
            <a:endParaRPr lang="en-US"/>
          </a:p>
        </p:txBody>
      </p:sp>
    </p:spTree>
    <p:extLst>
      <p:ext uri="{BB962C8B-B14F-4D97-AF65-F5344CB8AC3E}">
        <p14:creationId xmlns:p14="http://schemas.microsoft.com/office/powerpoint/2010/main" val="743171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ifferencebetween.net/science/difference-between-specific-heat-and-heat-capacity/#ixzz4v7FOiCY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Burning clothes = bad</a:t>
            </a:r>
          </a:p>
          <a:p>
            <a:r>
              <a:rPr lang="en-US" dirty="0"/>
              <a:t>Lots</a:t>
            </a:r>
            <a:r>
              <a:rPr lang="en-US" baseline="0" dirty="0"/>
              <a:t> of things can go wrong, so if you do try this, make sure you have someone there to help you if things go bad.</a:t>
            </a:r>
          </a:p>
          <a:p>
            <a:r>
              <a:rPr lang="en-US" baseline="0" dirty="0"/>
              <a:t>Only put fuel on the end, otherwise you’ll burn your lips.</a:t>
            </a:r>
          </a:p>
          <a:p>
            <a:endParaRPr lang="en-US" baseline="0" dirty="0"/>
          </a:p>
          <a:p>
            <a:r>
              <a:rPr lang="en-US" baseline="0" dirty="0"/>
              <a:t>If time, change average energy to U</a:t>
            </a:r>
            <a:endParaRPr lang="en-US" dirty="0"/>
          </a:p>
        </p:txBody>
      </p:sp>
      <p:sp>
        <p:nvSpPr>
          <p:cNvPr id="4" name="Slide Number Placeholder 3"/>
          <p:cNvSpPr>
            <a:spLocks noGrp="1"/>
          </p:cNvSpPr>
          <p:nvPr>
            <p:ph type="sldNum" sz="quarter" idx="10"/>
          </p:nvPr>
        </p:nvSpPr>
        <p:spPr/>
        <p:txBody>
          <a:bodyPr/>
          <a:lstStyle/>
          <a:p>
            <a:pPr>
              <a:defRPr/>
            </a:pPr>
            <a:fld id="{8FB3FC10-1F5E-412B-95DD-A4B4944D19E7}" type="slidenum">
              <a:rPr lang="en-GB" smtClean="0"/>
              <a:pPr>
                <a:defRPr/>
              </a:pPr>
              <a:t>1</a:t>
            </a:fld>
            <a:endParaRPr lang="en-GB"/>
          </a:p>
        </p:txBody>
      </p:sp>
    </p:spTree>
    <p:extLst>
      <p:ext uri="{BB962C8B-B14F-4D97-AF65-F5344CB8AC3E}">
        <p14:creationId xmlns:p14="http://schemas.microsoft.com/office/powerpoint/2010/main" val="177738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canonical partition function. A </a:t>
            </a:r>
            <a:r>
              <a:rPr lang="en-US" b="1" dirty="0"/>
              <a:t>partition function</a:t>
            </a:r>
            <a:r>
              <a:rPr lang="en-US" dirty="0"/>
              <a:t> describes the statistical properties of a system in thermodynamic equilibrium</a:t>
            </a:r>
          </a:p>
          <a:p>
            <a:r>
              <a:rPr lang="en-US" dirty="0"/>
              <a:t>Ideal</a:t>
            </a:r>
            <a:r>
              <a:rPr lang="en-US" baseline="0" dirty="0"/>
              <a:t> to get rid of the summation if possible</a:t>
            </a:r>
          </a:p>
          <a:p>
            <a:r>
              <a:rPr lang="en-US" baseline="0" dirty="0"/>
              <a:t>Also ask </a:t>
            </a:r>
            <a:r>
              <a:rPr lang="en-US" baseline="0" dirty="0" err="1"/>
              <a:t>dz</a:t>
            </a:r>
            <a:r>
              <a:rPr lang="en-US" baseline="0" dirty="0"/>
              <a:t>/</a:t>
            </a:r>
            <a:r>
              <a:rPr lang="en-US" baseline="0" dirty="0" err="1"/>
              <a:t>dT</a:t>
            </a:r>
            <a:r>
              <a:rPr lang="en-US" baseline="0" dirty="0"/>
              <a:t>, from first introduction of z</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12</a:t>
            </a:fld>
            <a:endParaRPr lang="en-US"/>
          </a:p>
        </p:txBody>
      </p:sp>
    </p:spTree>
    <p:extLst>
      <p:ext uri="{BB962C8B-B14F-4D97-AF65-F5344CB8AC3E}">
        <p14:creationId xmlns:p14="http://schemas.microsoft.com/office/powerpoint/2010/main" val="17304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canonical partition function. A </a:t>
            </a:r>
            <a:r>
              <a:rPr lang="en-US" b="1" dirty="0"/>
              <a:t>partition function</a:t>
            </a:r>
            <a:r>
              <a:rPr lang="en-US" dirty="0"/>
              <a:t> describes the statistical properties of a system in thermodynamic equilibrium</a:t>
            </a:r>
          </a:p>
          <a:p>
            <a:r>
              <a:rPr lang="en-US" dirty="0"/>
              <a:t>Ideal</a:t>
            </a:r>
            <a:r>
              <a:rPr lang="en-US" baseline="0" dirty="0"/>
              <a:t> to get rid of the summation if possible</a:t>
            </a:r>
          </a:p>
          <a:p>
            <a:r>
              <a:rPr lang="en-US" baseline="0" dirty="0"/>
              <a:t>Also ask </a:t>
            </a:r>
            <a:r>
              <a:rPr lang="en-US" baseline="0" dirty="0" err="1"/>
              <a:t>dz</a:t>
            </a:r>
            <a:r>
              <a:rPr lang="en-US" baseline="0" dirty="0"/>
              <a:t>/</a:t>
            </a:r>
            <a:r>
              <a:rPr lang="en-US" baseline="0" dirty="0" err="1"/>
              <a:t>dT</a:t>
            </a:r>
            <a:r>
              <a:rPr lang="en-US" baseline="0" dirty="0"/>
              <a:t>, from first introduction of z</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13</a:t>
            </a:fld>
            <a:endParaRPr lang="en-US"/>
          </a:p>
        </p:txBody>
      </p:sp>
    </p:spTree>
    <p:extLst>
      <p:ext uri="{BB962C8B-B14F-4D97-AF65-F5344CB8AC3E}">
        <p14:creationId xmlns:p14="http://schemas.microsoft.com/office/powerpoint/2010/main" val="209421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canonical partition function. A </a:t>
            </a:r>
            <a:r>
              <a:rPr lang="en-US" b="1" dirty="0"/>
              <a:t>partition function</a:t>
            </a:r>
            <a:r>
              <a:rPr lang="en-US" dirty="0"/>
              <a:t> describes the statistical properties of a system in thermodynamic equilibrium</a:t>
            </a:r>
          </a:p>
          <a:p>
            <a:r>
              <a:rPr lang="en-US" dirty="0"/>
              <a:t>Ideal</a:t>
            </a:r>
            <a:r>
              <a:rPr lang="en-US" baseline="0" dirty="0"/>
              <a:t> to get rid of the summation if possible</a:t>
            </a:r>
          </a:p>
          <a:p>
            <a:r>
              <a:rPr lang="en-US" baseline="0" dirty="0"/>
              <a:t>Also ask </a:t>
            </a:r>
            <a:r>
              <a:rPr lang="en-US" baseline="0" dirty="0" err="1"/>
              <a:t>dz</a:t>
            </a:r>
            <a:r>
              <a:rPr lang="en-US" baseline="0" dirty="0"/>
              <a:t>/</a:t>
            </a:r>
            <a:r>
              <a:rPr lang="en-US" baseline="0" dirty="0" err="1"/>
              <a:t>dT</a:t>
            </a:r>
            <a:r>
              <a:rPr lang="en-US" baseline="0" dirty="0"/>
              <a:t>, from first introduction of z</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14</a:t>
            </a:fld>
            <a:endParaRPr lang="en-US"/>
          </a:p>
        </p:txBody>
      </p:sp>
    </p:spTree>
    <p:extLst>
      <p:ext uri="{BB962C8B-B14F-4D97-AF65-F5344CB8AC3E}">
        <p14:creationId xmlns:p14="http://schemas.microsoft.com/office/powerpoint/2010/main" val="364067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canonical partition function. A </a:t>
            </a:r>
            <a:r>
              <a:rPr lang="en-US" b="1" dirty="0"/>
              <a:t>partition function</a:t>
            </a:r>
            <a:r>
              <a:rPr lang="en-US" dirty="0"/>
              <a:t> describes the statistical properties of a system in thermodynamic equilibrium</a:t>
            </a:r>
          </a:p>
          <a:p>
            <a:r>
              <a:rPr lang="en-US" dirty="0"/>
              <a:t>Ideal</a:t>
            </a:r>
            <a:r>
              <a:rPr lang="en-US" baseline="0" dirty="0"/>
              <a:t> to get rid of the summation if possible</a:t>
            </a:r>
          </a:p>
          <a:p>
            <a:r>
              <a:rPr lang="en-US" baseline="0" dirty="0"/>
              <a:t>Also ask </a:t>
            </a:r>
            <a:r>
              <a:rPr lang="en-US" baseline="0" dirty="0" err="1"/>
              <a:t>dz</a:t>
            </a:r>
            <a:r>
              <a:rPr lang="en-US" baseline="0" dirty="0"/>
              <a:t>/</a:t>
            </a:r>
            <a:r>
              <a:rPr lang="en-US" baseline="0" dirty="0" err="1"/>
              <a:t>dT</a:t>
            </a:r>
            <a:r>
              <a:rPr lang="en-US" baseline="0" dirty="0"/>
              <a:t>, from first introduction of z</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15</a:t>
            </a:fld>
            <a:endParaRPr lang="en-US"/>
          </a:p>
        </p:txBody>
      </p:sp>
    </p:spTree>
    <p:extLst>
      <p:ext uri="{BB962C8B-B14F-4D97-AF65-F5344CB8AC3E}">
        <p14:creationId xmlns:p14="http://schemas.microsoft.com/office/powerpoint/2010/main" val="80523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canonical partition function. A </a:t>
            </a:r>
            <a:r>
              <a:rPr lang="en-US" b="1" dirty="0"/>
              <a:t>partition function</a:t>
            </a:r>
            <a:r>
              <a:rPr lang="en-US" dirty="0"/>
              <a:t> describes the statistical properties of a system in thermodynamic equilibrium</a:t>
            </a:r>
          </a:p>
          <a:p>
            <a:r>
              <a:rPr lang="en-US" dirty="0"/>
              <a:t>Ideal</a:t>
            </a:r>
            <a:r>
              <a:rPr lang="en-US" baseline="0" dirty="0"/>
              <a:t> to get rid of the summation if possible</a:t>
            </a:r>
          </a:p>
          <a:p>
            <a:r>
              <a:rPr lang="en-US" baseline="0" dirty="0"/>
              <a:t>Also ask </a:t>
            </a:r>
            <a:r>
              <a:rPr lang="en-US" baseline="0" dirty="0" err="1"/>
              <a:t>dz</a:t>
            </a:r>
            <a:r>
              <a:rPr lang="en-US" baseline="0" dirty="0"/>
              <a:t>/</a:t>
            </a:r>
            <a:r>
              <a:rPr lang="en-US" baseline="0" dirty="0" err="1"/>
              <a:t>dT</a:t>
            </a:r>
            <a:r>
              <a:rPr lang="en-US" baseline="0" dirty="0"/>
              <a:t>, from first introduction of z</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16</a:t>
            </a:fld>
            <a:endParaRPr lang="en-US"/>
          </a:p>
        </p:txBody>
      </p:sp>
    </p:spTree>
    <p:extLst>
      <p:ext uri="{BB962C8B-B14F-4D97-AF65-F5344CB8AC3E}">
        <p14:creationId xmlns:p14="http://schemas.microsoft.com/office/powerpoint/2010/main" val="416943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canonical partition function. A </a:t>
            </a:r>
            <a:r>
              <a:rPr lang="en-US" b="1" dirty="0"/>
              <a:t>partition function</a:t>
            </a:r>
            <a:r>
              <a:rPr lang="en-US" dirty="0"/>
              <a:t> describes the statistical properties of a system in thermodynamic equilibrium</a:t>
            </a:r>
          </a:p>
          <a:p>
            <a:r>
              <a:rPr lang="en-US" dirty="0"/>
              <a:t>Ideal</a:t>
            </a:r>
            <a:r>
              <a:rPr lang="en-US" baseline="0" dirty="0"/>
              <a:t> to get rid of the summation if possible</a:t>
            </a:r>
          </a:p>
          <a:p>
            <a:r>
              <a:rPr lang="en-US" baseline="0" dirty="0"/>
              <a:t>Also ask </a:t>
            </a:r>
            <a:r>
              <a:rPr lang="en-US" baseline="0" dirty="0" err="1"/>
              <a:t>dz</a:t>
            </a:r>
            <a:r>
              <a:rPr lang="en-US" baseline="0" dirty="0"/>
              <a:t>/</a:t>
            </a:r>
            <a:r>
              <a:rPr lang="en-US" baseline="0" dirty="0" err="1"/>
              <a:t>dT</a:t>
            </a:r>
            <a:r>
              <a:rPr lang="en-US" baseline="0" dirty="0"/>
              <a:t>, from first introduction of z</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17</a:t>
            </a:fld>
            <a:endParaRPr lang="en-US"/>
          </a:p>
        </p:txBody>
      </p:sp>
    </p:spTree>
    <p:extLst>
      <p:ext uri="{BB962C8B-B14F-4D97-AF65-F5344CB8AC3E}">
        <p14:creationId xmlns:p14="http://schemas.microsoft.com/office/powerpoint/2010/main" val="92186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the original Z in terms of n+ ½ then it’s easy to see the numerator is just</a:t>
            </a:r>
            <a:r>
              <a:rPr lang="en-US" baseline="0" dirty="0"/>
              <a:t> </a:t>
            </a:r>
            <a:r>
              <a:rPr lang="en-US" baseline="0" dirty="0" err="1"/>
              <a:t>dz</a:t>
            </a:r>
            <a:r>
              <a:rPr lang="en-US" baseline="0" dirty="0"/>
              <a:t>/</a:t>
            </a:r>
            <a:r>
              <a:rPr lang="en-US" baseline="0" dirty="0" err="1"/>
              <a:t>dT</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18</a:t>
            </a:fld>
            <a:endParaRPr lang="en-US"/>
          </a:p>
        </p:txBody>
      </p:sp>
    </p:spTree>
    <p:extLst>
      <p:ext uri="{BB962C8B-B14F-4D97-AF65-F5344CB8AC3E}">
        <p14:creationId xmlns:p14="http://schemas.microsoft.com/office/powerpoint/2010/main" val="186841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the original Z in terms of n+ ½ then it’s easy to see the numerator is just</a:t>
            </a:r>
            <a:r>
              <a:rPr lang="en-US" baseline="0" dirty="0"/>
              <a:t> </a:t>
            </a:r>
            <a:r>
              <a:rPr lang="en-US" baseline="0" dirty="0" err="1"/>
              <a:t>dz</a:t>
            </a:r>
            <a:r>
              <a:rPr lang="en-US" baseline="0" dirty="0"/>
              <a:t>/</a:t>
            </a:r>
            <a:r>
              <a:rPr lang="en-US" baseline="0" dirty="0" err="1"/>
              <a:t>dT</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19</a:t>
            </a:fld>
            <a:endParaRPr lang="en-US"/>
          </a:p>
        </p:txBody>
      </p:sp>
    </p:spTree>
    <p:extLst>
      <p:ext uri="{BB962C8B-B14F-4D97-AF65-F5344CB8AC3E}">
        <p14:creationId xmlns:p14="http://schemas.microsoft.com/office/powerpoint/2010/main" val="3668729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the original Z in terms of n+ ½ then it’s easy to see the numerator is just</a:t>
            </a:r>
            <a:r>
              <a:rPr lang="en-US" baseline="0" dirty="0"/>
              <a:t> </a:t>
            </a:r>
            <a:r>
              <a:rPr lang="en-US" baseline="0" dirty="0" err="1"/>
              <a:t>dz</a:t>
            </a:r>
            <a:r>
              <a:rPr lang="en-US" baseline="0" dirty="0"/>
              <a:t>/</a:t>
            </a:r>
            <a:r>
              <a:rPr lang="en-US" baseline="0" dirty="0" err="1"/>
              <a:t>dT</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20</a:t>
            </a:fld>
            <a:endParaRPr lang="en-US"/>
          </a:p>
        </p:txBody>
      </p:sp>
    </p:spTree>
    <p:extLst>
      <p:ext uri="{BB962C8B-B14F-4D97-AF65-F5344CB8AC3E}">
        <p14:creationId xmlns:p14="http://schemas.microsoft.com/office/powerpoint/2010/main" val="397578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the original Z in terms of n+ ½ then it’s easy to see the numerator is just</a:t>
            </a:r>
            <a:r>
              <a:rPr lang="en-US" baseline="0" dirty="0"/>
              <a:t> </a:t>
            </a:r>
            <a:r>
              <a:rPr lang="en-US" baseline="0" dirty="0" err="1"/>
              <a:t>dz</a:t>
            </a:r>
            <a:r>
              <a:rPr lang="en-US" baseline="0" dirty="0"/>
              <a:t>/</a:t>
            </a:r>
            <a:r>
              <a:rPr lang="en-US" baseline="0" dirty="0" err="1"/>
              <a:t>dT</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21</a:t>
            </a:fld>
            <a:endParaRPr lang="en-US"/>
          </a:p>
        </p:txBody>
      </p:sp>
    </p:spTree>
    <p:extLst>
      <p:ext uri="{BB962C8B-B14F-4D97-AF65-F5344CB8AC3E}">
        <p14:creationId xmlns:p14="http://schemas.microsoft.com/office/powerpoint/2010/main" val="131636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Often even use the same letter to refer to both. </a:t>
            </a:r>
          </a:p>
          <a:p>
            <a:r>
              <a:rPr lang="en-US" dirty="0">
                <a:effectLst/>
              </a:rPr>
              <a:t>When you talk about “heat capacity”, it is actually the heat needed for a substance’s temperature to change by one degree. This, therefore, shows that it is applicable to any type of matter. “Heat capacity” is the ratio of heat transfer “Q” to change in temperature “∆T.” In formulaic expression, it is C = Q / ∆T. In its SI unit notation, it uses units of energy / degree (energy per degree). It is expressed as the ratio of Joules (symbol “J” which stands for the value for energy) to Kelvin (symbol “K” which stands for the value of absolute temperature) C = J / K. In chemistry, however, they make use of molar heat capacity </a:t>
            </a:r>
            <a:r>
              <a:rPr lang="en-US" dirty="0" err="1">
                <a:effectLst/>
              </a:rPr>
              <a:t>Cmol</a:t>
            </a:r>
            <a:r>
              <a:rPr lang="en-US" dirty="0">
                <a:effectLst/>
              </a:rPr>
              <a:t>, which just adds the </a:t>
            </a:r>
            <a:r>
              <a:rPr lang="en-US" dirty="0" err="1">
                <a:effectLst/>
              </a:rPr>
              <a:t>mol</a:t>
            </a:r>
            <a:r>
              <a:rPr lang="en-US" dirty="0">
                <a:effectLst/>
              </a:rPr>
              <a:t> variable in the equation </a:t>
            </a:r>
            <a:r>
              <a:rPr lang="en-US" dirty="0" err="1">
                <a:effectLst/>
              </a:rPr>
              <a:t>Cmol</a:t>
            </a:r>
            <a:r>
              <a:rPr lang="en-US" dirty="0">
                <a:effectLst/>
              </a:rPr>
              <a:t> = J / </a:t>
            </a:r>
            <a:r>
              <a:rPr lang="en-US" dirty="0" err="1">
                <a:effectLst/>
              </a:rPr>
              <a:t>mol</a:t>
            </a:r>
            <a:r>
              <a:rPr lang="en-US" dirty="0">
                <a:effectLst/>
              </a:rPr>
              <a:t> . K.</a:t>
            </a:r>
          </a:p>
          <a:p>
            <a:r>
              <a:rPr lang="en-US" dirty="0">
                <a:effectLst/>
              </a:rPr>
              <a:t>On the other hand, “specific heat” sounds similar to heat capacity in terms of definition, but the former refers to the needed heat to adjust the temperature of a single unit of a substance’s mass by one degree. It makes use of energy / mass / degree units. C = J / kg . K. In here, the kg (kilogram) is the unit of mass included in the equation.</a:t>
            </a:r>
          </a:p>
          <a:p>
            <a:br>
              <a:rPr lang="en-US" sz="1200" u="none" strike="noStrike" kern="1200" dirty="0">
                <a:solidFill>
                  <a:schemeClr val="tx1"/>
                </a:solidFill>
                <a:effectLst/>
                <a:latin typeface="Times New Roman" pitchFamily="18" charset="0"/>
                <a:ea typeface="+mn-ea"/>
                <a:cs typeface="+mn-cs"/>
              </a:rPr>
            </a:br>
            <a:r>
              <a:rPr lang="en-US" sz="1200" u="none" strike="noStrike" kern="1200" dirty="0">
                <a:solidFill>
                  <a:schemeClr val="tx1"/>
                </a:solidFill>
                <a:effectLst/>
                <a:latin typeface="Times New Roman" pitchFamily="18" charset="0"/>
                <a:ea typeface="+mn-ea"/>
                <a:cs typeface="+mn-cs"/>
              </a:rPr>
              <a:t>Read more: </a:t>
            </a:r>
            <a:r>
              <a:rPr lang="en-US" sz="1200" u="none" strike="noStrike" kern="1200" dirty="0">
                <a:solidFill>
                  <a:schemeClr val="tx1"/>
                </a:solidFill>
                <a:effectLst/>
                <a:latin typeface="Times New Roman" pitchFamily="18" charset="0"/>
                <a:ea typeface="+mn-ea"/>
                <a:cs typeface="+mn-cs"/>
                <a:hlinkClick r:id="rId3"/>
              </a:rPr>
              <a:t>Difference Between Specific Heat and Heat Capacity | Difference Between</a:t>
            </a:r>
            <a:r>
              <a:rPr lang="en-US" sz="1200" u="none" strike="noStrike" kern="1200" dirty="0">
                <a:solidFill>
                  <a:schemeClr val="tx1"/>
                </a:solidFill>
                <a:effectLst/>
                <a:latin typeface="Times New Roman" pitchFamily="18" charset="0"/>
                <a:ea typeface="+mn-ea"/>
                <a:cs typeface="+mn-cs"/>
              </a:rPr>
              <a:t> </a:t>
            </a:r>
            <a:r>
              <a:rPr lang="en-US" sz="1200" u="none" strike="noStrike" kern="1200" dirty="0">
                <a:solidFill>
                  <a:schemeClr val="tx1"/>
                </a:solidFill>
                <a:effectLst/>
                <a:latin typeface="Times New Roman" pitchFamily="18" charset="0"/>
                <a:ea typeface="+mn-ea"/>
                <a:cs typeface="+mn-cs"/>
                <a:hlinkClick r:id="rId3"/>
              </a:rPr>
              <a:t>http://www.differencebetween.net/science/difference-between-specific-heat-and-heat-capacity/#ixzz4v7FOiCY6</a:t>
            </a:r>
            <a:br>
              <a:rPr lang="en-US" sz="1200" u="none" strike="noStrike" kern="1200" dirty="0">
                <a:solidFill>
                  <a:schemeClr val="tx1"/>
                </a:solidFill>
                <a:effectLst/>
                <a:latin typeface="Times New Roman" pitchFamily="18" charset="0"/>
                <a:ea typeface="+mn-ea"/>
                <a:cs typeface="+mn-cs"/>
              </a:rPr>
            </a:br>
            <a:endParaRPr lang="en-US" sz="1200" u="none" strike="noStrike"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2</a:t>
            </a:fld>
            <a:endParaRPr lang="en-US"/>
          </a:p>
        </p:txBody>
      </p:sp>
    </p:spTree>
    <p:extLst>
      <p:ext uri="{BB962C8B-B14F-4D97-AF65-F5344CB8AC3E}">
        <p14:creationId xmlns:p14="http://schemas.microsoft.com/office/powerpoint/2010/main" val="325871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the original Z in terms of n+ ½ then it’s easy to see the numerator is just</a:t>
            </a:r>
            <a:r>
              <a:rPr lang="en-US" baseline="0" dirty="0"/>
              <a:t> </a:t>
            </a:r>
            <a:r>
              <a:rPr lang="en-US" baseline="0" dirty="0" err="1"/>
              <a:t>dz</a:t>
            </a:r>
            <a:r>
              <a:rPr lang="en-US" baseline="0" dirty="0"/>
              <a:t>/</a:t>
            </a:r>
            <a:r>
              <a:rPr lang="en-US" baseline="0" dirty="0" err="1"/>
              <a:t>dT</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22</a:t>
            </a:fld>
            <a:endParaRPr lang="en-US"/>
          </a:p>
        </p:txBody>
      </p:sp>
    </p:spTree>
    <p:extLst>
      <p:ext uri="{BB962C8B-B14F-4D97-AF65-F5344CB8AC3E}">
        <p14:creationId xmlns:p14="http://schemas.microsoft.com/office/powerpoint/2010/main" val="237294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the exponent term to the bottom. One of the terms becomes one</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23</a:t>
            </a:fld>
            <a:endParaRPr lang="en-US"/>
          </a:p>
        </p:txBody>
      </p:sp>
    </p:spTree>
    <p:extLst>
      <p:ext uri="{BB962C8B-B14F-4D97-AF65-F5344CB8AC3E}">
        <p14:creationId xmlns:p14="http://schemas.microsoft.com/office/powerpoint/2010/main" val="374340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the original Z in terms of n+ ½ then it’s easy to see the numerator is just</a:t>
            </a:r>
            <a:r>
              <a:rPr lang="en-US" baseline="0" dirty="0"/>
              <a:t> </a:t>
            </a:r>
            <a:r>
              <a:rPr lang="en-US" baseline="0" dirty="0" err="1"/>
              <a:t>dz</a:t>
            </a:r>
            <a:r>
              <a:rPr lang="en-US" baseline="0" dirty="0"/>
              <a:t>/</a:t>
            </a:r>
            <a:r>
              <a:rPr lang="en-US" baseline="0" dirty="0" err="1"/>
              <a:t>dT</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24</a:t>
            </a:fld>
            <a:endParaRPr lang="en-US"/>
          </a:p>
        </p:txBody>
      </p:sp>
    </p:spTree>
    <p:extLst>
      <p:ext uri="{BB962C8B-B14F-4D97-AF65-F5344CB8AC3E}">
        <p14:creationId xmlns:p14="http://schemas.microsoft.com/office/powerpoint/2010/main" val="3156843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does this look like our phonon energy bands?</a:t>
            </a:r>
            <a:r>
              <a:rPr lang="en-US" baseline="0" dirty="0"/>
              <a:t> No.</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27</a:t>
            </a:fld>
            <a:endParaRPr lang="en-US"/>
          </a:p>
        </p:txBody>
      </p:sp>
    </p:spTree>
    <p:extLst>
      <p:ext uri="{BB962C8B-B14F-4D97-AF65-F5344CB8AC3E}">
        <p14:creationId xmlns:p14="http://schemas.microsoft.com/office/powerpoint/2010/main" val="3552386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does this look like our phonon energy bands?</a:t>
            </a:r>
            <a:r>
              <a:rPr lang="en-US" baseline="0" dirty="0"/>
              <a:t> No.</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28</a:t>
            </a:fld>
            <a:endParaRPr lang="en-US"/>
          </a:p>
        </p:txBody>
      </p:sp>
    </p:spTree>
    <p:extLst>
      <p:ext uri="{BB962C8B-B14F-4D97-AF65-F5344CB8AC3E}">
        <p14:creationId xmlns:p14="http://schemas.microsoft.com/office/powerpoint/2010/main" val="2324085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does this look like our phonon energy bands?</a:t>
            </a:r>
            <a:r>
              <a:rPr lang="en-US" baseline="0" dirty="0"/>
              <a:t> No.</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29</a:t>
            </a:fld>
            <a:endParaRPr lang="en-US"/>
          </a:p>
        </p:txBody>
      </p:sp>
    </p:spTree>
    <p:extLst>
      <p:ext uri="{BB962C8B-B14F-4D97-AF65-F5344CB8AC3E}">
        <p14:creationId xmlns:p14="http://schemas.microsoft.com/office/powerpoint/2010/main" val="2938058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does this look like our phonon energy bands?</a:t>
            </a:r>
            <a:r>
              <a:rPr lang="en-US" baseline="0" dirty="0"/>
              <a:t> No.</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30</a:t>
            </a:fld>
            <a:endParaRPr lang="en-US"/>
          </a:p>
        </p:txBody>
      </p:sp>
    </p:spTree>
    <p:extLst>
      <p:ext uri="{BB962C8B-B14F-4D97-AF65-F5344CB8AC3E}">
        <p14:creationId xmlns:p14="http://schemas.microsoft.com/office/powerpoint/2010/main" val="4132365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does this look like our phonon energy bands?</a:t>
            </a:r>
            <a:r>
              <a:rPr lang="en-US" baseline="0" dirty="0"/>
              <a:t> No.</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31</a:t>
            </a:fld>
            <a:endParaRPr lang="en-US"/>
          </a:p>
        </p:txBody>
      </p:sp>
    </p:spTree>
    <p:extLst>
      <p:ext uri="{BB962C8B-B14F-4D97-AF65-F5344CB8AC3E}">
        <p14:creationId xmlns:p14="http://schemas.microsoft.com/office/powerpoint/2010/main" val="278325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does this look like our phonon energy bands?</a:t>
            </a:r>
            <a:r>
              <a:rPr lang="en-US" baseline="0" dirty="0"/>
              <a:t> No.</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32</a:t>
            </a:fld>
            <a:endParaRPr lang="en-US"/>
          </a:p>
        </p:txBody>
      </p:sp>
    </p:spTree>
    <p:extLst>
      <p:ext uri="{BB962C8B-B14F-4D97-AF65-F5344CB8AC3E}">
        <p14:creationId xmlns:p14="http://schemas.microsoft.com/office/powerpoint/2010/main" val="947555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derivative of ½ </a:t>
            </a:r>
            <a:r>
              <a:rPr lang="en-US" baseline="0" dirty="0" err="1"/>
              <a:t>hbar</a:t>
            </a:r>
            <a:r>
              <a:rPr lang="en-US" baseline="0" dirty="0"/>
              <a:t> omega is zero, so nothing from the first term</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33</a:t>
            </a:fld>
            <a:endParaRPr lang="en-US"/>
          </a:p>
        </p:txBody>
      </p:sp>
    </p:spTree>
    <p:extLst>
      <p:ext uri="{BB962C8B-B14F-4D97-AF65-F5344CB8AC3E}">
        <p14:creationId xmlns:p14="http://schemas.microsoft.com/office/powerpoint/2010/main" val="36763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3</a:t>
            </a:fld>
            <a:endParaRPr lang="en-US"/>
          </a:p>
        </p:txBody>
      </p:sp>
    </p:spTree>
    <p:extLst>
      <p:ext uri="{BB962C8B-B14F-4D97-AF65-F5344CB8AC3E}">
        <p14:creationId xmlns:p14="http://schemas.microsoft.com/office/powerpoint/2010/main" val="169104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derivative of ½ </a:t>
            </a:r>
            <a:r>
              <a:rPr lang="en-US" baseline="0" dirty="0" err="1"/>
              <a:t>hbar</a:t>
            </a:r>
            <a:r>
              <a:rPr lang="en-US" baseline="0" dirty="0"/>
              <a:t> omega is zero, so nothing from the first term</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34</a:t>
            </a:fld>
            <a:endParaRPr lang="en-US"/>
          </a:p>
        </p:txBody>
      </p:sp>
    </p:spTree>
    <p:extLst>
      <p:ext uri="{BB962C8B-B14F-4D97-AF65-F5344CB8AC3E}">
        <p14:creationId xmlns:p14="http://schemas.microsoft.com/office/powerpoint/2010/main" val="3143702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derivative of ½ </a:t>
            </a:r>
            <a:r>
              <a:rPr lang="en-US" baseline="0" dirty="0" err="1"/>
              <a:t>hbar</a:t>
            </a:r>
            <a:r>
              <a:rPr lang="en-US" baseline="0" dirty="0"/>
              <a:t> omega is zero, so nothing from the first term</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35</a:t>
            </a:fld>
            <a:endParaRPr lang="en-US"/>
          </a:p>
        </p:txBody>
      </p:sp>
    </p:spTree>
    <p:extLst>
      <p:ext uri="{BB962C8B-B14F-4D97-AF65-F5344CB8AC3E}">
        <p14:creationId xmlns:p14="http://schemas.microsoft.com/office/powerpoint/2010/main" val="2980330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derivative of ½ </a:t>
            </a:r>
            <a:r>
              <a:rPr lang="en-US" baseline="0" dirty="0" err="1"/>
              <a:t>hbar</a:t>
            </a:r>
            <a:r>
              <a:rPr lang="en-US" baseline="0" dirty="0"/>
              <a:t> omega is zero, so nothing from the first term</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36</a:t>
            </a:fld>
            <a:endParaRPr lang="en-US"/>
          </a:p>
        </p:txBody>
      </p:sp>
    </p:spTree>
    <p:extLst>
      <p:ext uri="{BB962C8B-B14F-4D97-AF65-F5344CB8AC3E}">
        <p14:creationId xmlns:p14="http://schemas.microsoft.com/office/powerpoint/2010/main" val="297580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Einstein treated omega as a constant, but we’ve </a:t>
            </a:r>
            <a:r>
              <a:rPr lang="en-US"/>
              <a:t>learned it’s not. </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39</a:t>
            </a:fld>
            <a:endParaRPr lang="en-US"/>
          </a:p>
        </p:txBody>
      </p:sp>
    </p:spTree>
    <p:extLst>
      <p:ext uri="{BB962C8B-B14F-4D97-AF65-F5344CB8AC3E}">
        <p14:creationId xmlns:p14="http://schemas.microsoft.com/office/powerpoint/2010/main" val="3839083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Einstein treated omega as a constant, but we’ve </a:t>
            </a:r>
            <a:r>
              <a:rPr lang="en-US"/>
              <a:t>learned it’s not. </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40</a:t>
            </a:fld>
            <a:endParaRPr lang="en-US"/>
          </a:p>
        </p:txBody>
      </p:sp>
    </p:spTree>
    <p:extLst>
      <p:ext uri="{BB962C8B-B14F-4D97-AF65-F5344CB8AC3E}">
        <p14:creationId xmlns:p14="http://schemas.microsoft.com/office/powerpoint/2010/main" val="2829557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Einstein treated omega as a constant, but we’ve learned it’s not. </a:t>
            </a:r>
          </a:p>
          <a:p>
            <a:r>
              <a:rPr lang="en-US" dirty="0"/>
              <a:t>Still at bad fit at low temperatures, but way better than the classical model</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41</a:t>
            </a:fld>
            <a:endParaRPr lang="en-US"/>
          </a:p>
        </p:txBody>
      </p:sp>
    </p:spTree>
    <p:extLst>
      <p:ext uri="{BB962C8B-B14F-4D97-AF65-F5344CB8AC3E}">
        <p14:creationId xmlns:p14="http://schemas.microsoft.com/office/powerpoint/2010/main" val="1789289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hard to control in the real world. However, we often constraint the volume</a:t>
            </a:r>
            <a:r>
              <a:rPr lang="en-US" baseline="0" dirty="0"/>
              <a:t> of materials by putting them in stuff.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Drop chemical potential for bosons, comes from the conservation of particles which is not required for bosons.</a:t>
            </a:r>
          </a:p>
          <a:p>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42</a:t>
            </a:fld>
            <a:endParaRPr lang="en-US"/>
          </a:p>
        </p:txBody>
      </p:sp>
    </p:spTree>
    <p:extLst>
      <p:ext uri="{BB962C8B-B14F-4D97-AF65-F5344CB8AC3E}">
        <p14:creationId xmlns:p14="http://schemas.microsoft.com/office/powerpoint/2010/main" val="640319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hard to control in the real world. However, we often constraint the volume</a:t>
            </a:r>
            <a:r>
              <a:rPr lang="en-US" baseline="0" dirty="0"/>
              <a:t> of materials by putting them in stuff.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Drop chemical potential for bosons, comes from the conservation of particles which is not required for bosons.</a:t>
            </a:r>
          </a:p>
          <a:p>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43</a:t>
            </a:fld>
            <a:endParaRPr lang="en-US"/>
          </a:p>
        </p:txBody>
      </p:sp>
    </p:spTree>
    <p:extLst>
      <p:ext uri="{BB962C8B-B14F-4D97-AF65-F5344CB8AC3E}">
        <p14:creationId xmlns:p14="http://schemas.microsoft.com/office/powerpoint/2010/main" val="4081486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density may be different in different directions. Consider this circular room. </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44</a:t>
            </a:fld>
            <a:endParaRPr lang="en-US"/>
          </a:p>
        </p:txBody>
      </p:sp>
    </p:spTree>
    <p:extLst>
      <p:ext uri="{BB962C8B-B14F-4D97-AF65-F5344CB8AC3E}">
        <p14:creationId xmlns:p14="http://schemas.microsoft.com/office/powerpoint/2010/main" val="569093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density may be different in different directions. Consider this circular room. </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45</a:t>
            </a:fld>
            <a:endParaRPr lang="en-US"/>
          </a:p>
        </p:txBody>
      </p:sp>
    </p:spTree>
    <p:extLst>
      <p:ext uri="{BB962C8B-B14F-4D97-AF65-F5344CB8AC3E}">
        <p14:creationId xmlns:p14="http://schemas.microsoft.com/office/powerpoint/2010/main" val="385402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dirty="0"/>
              <a:t>This is sometimes written in terms of R, the gas constant. </a:t>
            </a:r>
          </a:p>
          <a:p>
            <a:r>
              <a:rPr lang="en-US" dirty="0"/>
              <a:t>R = Avogadro's constant times Boltzmann’s constant</a:t>
            </a:r>
          </a:p>
          <a:p>
            <a:endParaRPr lang="en-US" dirty="0"/>
          </a:p>
        </p:txBody>
      </p:sp>
    </p:spTree>
    <p:extLst>
      <p:ext uri="{BB962C8B-B14F-4D97-AF65-F5344CB8AC3E}">
        <p14:creationId xmlns:p14="http://schemas.microsoft.com/office/powerpoint/2010/main" val="1357380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density may be different in different directions. Consider this circular room. </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46</a:t>
            </a:fld>
            <a:endParaRPr lang="en-US"/>
          </a:p>
        </p:txBody>
      </p:sp>
    </p:spTree>
    <p:extLst>
      <p:ext uri="{BB962C8B-B14F-4D97-AF65-F5344CB8AC3E}">
        <p14:creationId xmlns:p14="http://schemas.microsoft.com/office/powerpoint/2010/main" val="798106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density may be different in different directions. Consider this circular room. </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47</a:t>
            </a:fld>
            <a:endParaRPr lang="en-US"/>
          </a:p>
        </p:txBody>
      </p:sp>
    </p:spTree>
    <p:extLst>
      <p:ext uri="{BB962C8B-B14F-4D97-AF65-F5344CB8AC3E}">
        <p14:creationId xmlns:p14="http://schemas.microsoft.com/office/powerpoint/2010/main" val="1920100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density may be different in different directions. Consider this circular room. </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48</a:t>
            </a:fld>
            <a:endParaRPr lang="en-US"/>
          </a:p>
        </p:txBody>
      </p:sp>
    </p:spTree>
    <p:extLst>
      <p:ext uri="{BB962C8B-B14F-4D97-AF65-F5344CB8AC3E}">
        <p14:creationId xmlns:p14="http://schemas.microsoft.com/office/powerpoint/2010/main" val="1786087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GaAs</a:t>
            </a:r>
          </a:p>
          <a:p>
            <a:r>
              <a:rPr lang="en-US" dirty="0"/>
              <a:t>Mention D(E) </a:t>
            </a:r>
            <a:r>
              <a:rPr lang="en-US" dirty="0" err="1"/>
              <a:t>dE</a:t>
            </a:r>
            <a:r>
              <a:rPr lang="en-US" dirty="0"/>
              <a:t> = D(k) dk</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49</a:t>
            </a:fld>
            <a:endParaRPr lang="en-US"/>
          </a:p>
        </p:txBody>
      </p:sp>
    </p:spTree>
    <p:extLst>
      <p:ext uri="{BB962C8B-B14F-4D97-AF65-F5344CB8AC3E}">
        <p14:creationId xmlns:p14="http://schemas.microsoft.com/office/powerpoint/2010/main" val="718733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GaAs</a:t>
            </a:r>
          </a:p>
          <a:p>
            <a:r>
              <a:rPr lang="en-US" dirty="0"/>
              <a:t>Mention D(E) </a:t>
            </a:r>
            <a:r>
              <a:rPr lang="en-US" dirty="0" err="1"/>
              <a:t>dE</a:t>
            </a:r>
            <a:r>
              <a:rPr lang="en-US" dirty="0"/>
              <a:t> = D(k) dk</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50</a:t>
            </a:fld>
            <a:endParaRPr lang="en-US"/>
          </a:p>
        </p:txBody>
      </p:sp>
    </p:spTree>
    <p:extLst>
      <p:ext uri="{BB962C8B-B14F-4D97-AF65-F5344CB8AC3E}">
        <p14:creationId xmlns:p14="http://schemas.microsoft.com/office/powerpoint/2010/main" val="3230495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circles shown are 2D, obviously. Are the number of points inside the same regardless of where a specific thickness is shown? For example, consider an inner radius that is very short version a different inner radius like shown, but with same thickness dk. </a:t>
            </a:r>
          </a:p>
          <a:p>
            <a:endParaRPr lang="en-US" dirty="0"/>
          </a:p>
          <a:p>
            <a:r>
              <a:rPr lang="en-US" dirty="0"/>
              <a:t>No. The number of points depends on that radius. We have to take this into account in higher dimensions.</a:t>
            </a:r>
          </a:p>
        </p:txBody>
      </p:sp>
      <p:sp>
        <p:nvSpPr>
          <p:cNvPr id="4" name="Slide Number Placeholder 3"/>
          <p:cNvSpPr>
            <a:spLocks noGrp="1"/>
          </p:cNvSpPr>
          <p:nvPr>
            <p:ph type="sldNum" sz="quarter" idx="5"/>
          </p:nvPr>
        </p:nvSpPr>
        <p:spPr/>
        <p:txBody>
          <a:bodyPr/>
          <a:lstStyle/>
          <a:p>
            <a:pPr>
              <a:defRPr/>
            </a:pPr>
            <a:fld id="{BA28914B-8565-44FA-8F15-9706936C5B3B}" type="slidenum">
              <a:rPr lang="en-US" smtClean="0"/>
              <a:pPr>
                <a:defRPr/>
              </a:pPr>
              <a:t>53</a:t>
            </a:fld>
            <a:endParaRPr lang="en-US"/>
          </a:p>
        </p:txBody>
      </p:sp>
    </p:spTree>
    <p:extLst>
      <p:ext uri="{BB962C8B-B14F-4D97-AF65-F5344CB8AC3E}">
        <p14:creationId xmlns:p14="http://schemas.microsoft.com/office/powerpoint/2010/main" val="3768288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0611309-6141-4429-887E-2C2E95C010C5}"/>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DE2F1856-8BD3-4071-ACFF-CE09A92493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can also separate the different directions (longitudinal and 2 transvers) if we want to be more thorough. I’ll show later how we can change the answer to do that. For now, let’s treat them all as degenerate. </a:t>
            </a:r>
          </a:p>
          <a:p>
            <a:endParaRPr lang="en-US" altLang="en-US" dirty="0"/>
          </a:p>
          <a:p>
            <a:r>
              <a:rPr lang="en-US" altLang="en-US" dirty="0"/>
              <a:t>Note: sometimes you see the Volume term dropped, for example if finding energy per volume, it would be common to see DOS/V too. </a:t>
            </a:r>
          </a:p>
          <a:p>
            <a:r>
              <a:rPr lang="en-US" altLang="en-US" dirty="0"/>
              <a:t>If you are Einstein, you would take a degeneracy of 3 (one longitudinal and 2 transverse in 3D). Better yet, you can separate them into different frequencies, which I’ll show soon. For 2D, you’d only have degeneracy of 2.</a:t>
            </a:r>
          </a:p>
          <a:p>
            <a:r>
              <a:rPr lang="en-US" altLang="en-US" dirty="0"/>
              <a:t>For discussion of only positive k values, see extra slide at end. </a:t>
            </a:r>
          </a:p>
          <a:p>
            <a:r>
              <a:rPr lang="en-US" altLang="en-US" dirty="0"/>
              <a:t>Running waves allow the possibility of negative k values and allow energy transfer. Standing waves don’t (redundant). I mention this (even though I know it’s confusing) because you will see people using standing waves sometimes in CMP work and it’s useful to know why it’s slightly different and also that you should get the same result.</a:t>
            </a:r>
          </a:p>
          <a:p>
            <a:endParaRPr lang="en-US" altLang="en-US" dirty="0"/>
          </a:p>
        </p:txBody>
      </p:sp>
      <p:sp>
        <p:nvSpPr>
          <p:cNvPr id="12292" name="Slide Number Placeholder 3">
            <a:extLst>
              <a:ext uri="{FF2B5EF4-FFF2-40B4-BE49-F238E27FC236}">
                <a16:creationId xmlns:a16="http://schemas.microsoft.com/office/drawing/2014/main" id="{D3B28A63-C2E9-4057-A887-6BEE7E2B24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5F6BC36-9AC6-4944-B3E2-B0A1B061562D}" type="slidenum">
              <a:rPr lang="en-US" altLang="en-US" smtClean="0"/>
              <a:pPr/>
              <a:t>54</a:t>
            </a:fld>
            <a:endParaRPr lang="en-US" altLang="en-US"/>
          </a:p>
        </p:txBody>
      </p:sp>
    </p:spTree>
    <p:extLst>
      <p:ext uri="{BB962C8B-B14F-4D97-AF65-F5344CB8AC3E}">
        <p14:creationId xmlns:p14="http://schemas.microsoft.com/office/powerpoint/2010/main" val="3587160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want a</a:t>
            </a:r>
            <a:r>
              <a:rPr lang="en-US" baseline="0" dirty="0"/>
              <a:t> low change in temperature between coffee and room if don’t want the coffee to cool down</a:t>
            </a:r>
          </a:p>
          <a:p>
            <a:r>
              <a:rPr lang="en-US" baseline="0" dirty="0"/>
              <a:t>Though he probably should have planned to use the bathroom before getting the coffee if he wanted it really hot!</a:t>
            </a:r>
            <a:endParaRPr lang="en-US" dirty="0"/>
          </a:p>
        </p:txBody>
      </p:sp>
      <p:sp>
        <p:nvSpPr>
          <p:cNvPr id="4" name="Slide Number Placeholder 3"/>
          <p:cNvSpPr>
            <a:spLocks noGrp="1"/>
          </p:cNvSpPr>
          <p:nvPr>
            <p:ph type="sldNum" sz="quarter" idx="10"/>
          </p:nvPr>
        </p:nvSpPr>
        <p:spPr/>
        <p:txBody>
          <a:bodyPr/>
          <a:lstStyle/>
          <a:p>
            <a:fld id="{4EF9B09A-8122-49D3-9425-B6C3A3C07C9D}" type="slidenum">
              <a:rPr lang="en-US" smtClean="0"/>
              <a:pPr/>
              <a:t>56</a:t>
            </a:fld>
            <a:endParaRPr lang="en-US"/>
          </a:p>
        </p:txBody>
      </p:sp>
    </p:spTree>
    <p:extLst>
      <p:ext uri="{BB962C8B-B14F-4D97-AF65-F5344CB8AC3E}">
        <p14:creationId xmlns:p14="http://schemas.microsoft.com/office/powerpoint/2010/main" val="224705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most measurements were done at room temperature or by heating at that time. </a:t>
            </a:r>
          </a:p>
          <a:p>
            <a:endParaRPr lang="en-US" dirty="0"/>
          </a:p>
          <a:p>
            <a:r>
              <a:rPr lang="en-US" dirty="0"/>
              <a:t>Top figure: Molar heat capacity of most elements at 25 °C is in the range between 2.8 </a:t>
            </a:r>
            <a:r>
              <a:rPr lang="en-US" i="1" dirty="0"/>
              <a:t>R</a:t>
            </a:r>
            <a:r>
              <a:rPr lang="en-US" dirty="0"/>
              <a:t> and 3.4 </a:t>
            </a:r>
            <a:r>
              <a:rPr lang="en-US" i="1" dirty="0"/>
              <a:t>R</a:t>
            </a:r>
            <a:r>
              <a:rPr lang="en-US" dirty="0"/>
              <a:t>: Plot as a function of atomic number with a y range from 22.5 to 30 J/mol K. - Wikipedia</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6</a:t>
            </a:fld>
            <a:endParaRPr lang="en-US"/>
          </a:p>
        </p:txBody>
      </p:sp>
    </p:spTree>
    <p:extLst>
      <p:ext uri="{BB962C8B-B14F-4D97-AF65-F5344CB8AC3E}">
        <p14:creationId xmlns:p14="http://schemas.microsoft.com/office/powerpoint/2010/main" val="246563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most measurements were done at room temperature or by heating at that time. </a:t>
            </a:r>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7</a:t>
            </a:fld>
            <a:endParaRPr lang="en-US"/>
          </a:p>
        </p:txBody>
      </p:sp>
    </p:spTree>
    <p:extLst>
      <p:ext uri="{BB962C8B-B14F-4D97-AF65-F5344CB8AC3E}">
        <p14:creationId xmlns:p14="http://schemas.microsoft.com/office/powerpoint/2010/main" val="248875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Diamond</a:t>
            </a:r>
          </a:p>
          <a:p>
            <a:r>
              <a:rPr lang="en-US" dirty="0"/>
              <a:t>Pressure hard to control in the real world. However, we often constraint the volume</a:t>
            </a:r>
            <a:r>
              <a:rPr lang="en-US" baseline="0" dirty="0"/>
              <a:t> of materials by putting them in stuff.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Drop chemical potential for bosons, comes from the conservation of particles which is not required for bosons. (why did I put this note here? Later?)</a:t>
            </a:r>
          </a:p>
          <a:p>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8</a:t>
            </a:fld>
            <a:endParaRPr lang="en-US"/>
          </a:p>
        </p:txBody>
      </p:sp>
    </p:spTree>
    <p:extLst>
      <p:ext uri="{BB962C8B-B14F-4D97-AF65-F5344CB8AC3E}">
        <p14:creationId xmlns:p14="http://schemas.microsoft.com/office/powerpoint/2010/main" val="178725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is phonon energy</a:t>
            </a:r>
          </a:p>
        </p:txBody>
      </p:sp>
      <p:sp>
        <p:nvSpPr>
          <p:cNvPr id="4" name="Slide Number Placeholder 3"/>
          <p:cNvSpPr>
            <a:spLocks noGrp="1"/>
          </p:cNvSpPr>
          <p:nvPr>
            <p:ph type="sldNum" sz="quarter" idx="5"/>
          </p:nvPr>
        </p:nvSpPr>
        <p:spPr/>
        <p:txBody>
          <a:bodyPr/>
          <a:lstStyle/>
          <a:p>
            <a:pPr>
              <a:defRPr/>
            </a:pPr>
            <a:fld id="{BA28914B-8565-44FA-8F15-9706936C5B3B}" type="slidenum">
              <a:rPr lang="en-US" smtClean="0"/>
              <a:pPr>
                <a:defRPr/>
              </a:pPr>
              <a:t>9</a:t>
            </a:fld>
            <a:endParaRPr lang="en-US"/>
          </a:p>
        </p:txBody>
      </p:sp>
    </p:spTree>
    <p:extLst>
      <p:ext uri="{BB962C8B-B14F-4D97-AF65-F5344CB8AC3E}">
        <p14:creationId xmlns:p14="http://schemas.microsoft.com/office/powerpoint/2010/main" val="967338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a:t>
            </a:r>
            <a:r>
              <a:rPr lang="en-US" baseline="0" dirty="0"/>
              <a:t> to square well. Are the energy levels spaced like this for harmonic well? No, a harmonic well has evenly spaced levels, as is the requirement discussed on the last slide.</a:t>
            </a:r>
            <a:endParaRPr lang="en-US" dirty="0"/>
          </a:p>
          <a:p>
            <a:r>
              <a:rPr lang="en-US" dirty="0"/>
              <a:t>n</a:t>
            </a:r>
            <a:r>
              <a:rPr lang="en-US" baseline="0" dirty="0"/>
              <a:t> is an integer and is the excitation number of the harmonic state</a:t>
            </a:r>
          </a:p>
          <a:p>
            <a:r>
              <a:rPr lang="en-US" baseline="0" dirty="0"/>
              <a:t>In undergrad version of this class: ask how many have seen this before?</a:t>
            </a:r>
          </a:p>
          <a:p>
            <a:r>
              <a:rPr lang="en-US" baseline="0" dirty="0"/>
              <a:t>Write on board the </a:t>
            </a:r>
            <a:r>
              <a:rPr lang="en-US" baseline="0" dirty="0" err="1"/>
              <a:t>Boltzman</a:t>
            </a:r>
            <a:r>
              <a:rPr lang="en-US" baseline="0" dirty="0"/>
              <a:t> factor for this energy (leads into next slide) and then the total energy</a:t>
            </a:r>
          </a:p>
          <a:p>
            <a:r>
              <a:rPr lang="en-US" baseline="0" dirty="0"/>
              <a:t>If you’ve had quantum mechanics, you will have seen this already. If not, you can believe me that when you use a harmonic well instead of a square well, this is the energy levels you end up getting. </a:t>
            </a:r>
            <a:endParaRPr lang="en-US" dirty="0"/>
          </a:p>
        </p:txBody>
      </p:sp>
      <p:sp>
        <p:nvSpPr>
          <p:cNvPr id="4" name="Slide Number Placeholder 3"/>
          <p:cNvSpPr>
            <a:spLocks noGrp="1"/>
          </p:cNvSpPr>
          <p:nvPr>
            <p:ph type="sldNum" sz="quarter" idx="10"/>
          </p:nvPr>
        </p:nvSpPr>
        <p:spPr/>
        <p:txBody>
          <a:bodyPr/>
          <a:lstStyle/>
          <a:p>
            <a:pPr>
              <a:defRPr/>
            </a:pPr>
            <a:fld id="{BA28914B-8565-44FA-8F15-9706936C5B3B}" type="slidenum">
              <a:rPr lang="en-US" smtClean="0"/>
              <a:pPr>
                <a:defRPr/>
              </a:pPr>
              <a:t>11</a:t>
            </a:fld>
            <a:endParaRPr lang="en-US"/>
          </a:p>
        </p:txBody>
      </p:sp>
    </p:spTree>
    <p:extLst>
      <p:ext uri="{BB962C8B-B14F-4D97-AF65-F5344CB8AC3E}">
        <p14:creationId xmlns:p14="http://schemas.microsoft.com/office/powerpoint/2010/main" val="44520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4AD28D-A86F-4E4D-80F2-49AAC48F9F0E}" type="slidenum">
              <a:rPr lang="en-US"/>
              <a:pPr>
                <a:defRPr/>
              </a:pPr>
              <a:t>‹#›</a:t>
            </a:fld>
            <a:endParaRPr lang="en-US"/>
          </a:p>
        </p:txBody>
      </p:sp>
    </p:spTree>
    <p:extLst>
      <p:ext uri="{BB962C8B-B14F-4D97-AF65-F5344CB8AC3E}">
        <p14:creationId xmlns:p14="http://schemas.microsoft.com/office/powerpoint/2010/main" val="282074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D13D9-EE85-4182-BE5C-36928A14CBDA}" type="slidenum">
              <a:rPr lang="en-US"/>
              <a:pPr>
                <a:defRPr/>
              </a:pPr>
              <a:t>‹#›</a:t>
            </a:fld>
            <a:endParaRPr lang="en-US"/>
          </a:p>
        </p:txBody>
      </p:sp>
    </p:spTree>
    <p:extLst>
      <p:ext uri="{BB962C8B-B14F-4D97-AF65-F5344CB8AC3E}">
        <p14:creationId xmlns:p14="http://schemas.microsoft.com/office/powerpoint/2010/main" val="196093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5C8D0B-E8B1-4E64-80AD-F5F0E81E76B5}" type="slidenum">
              <a:rPr lang="en-US"/>
              <a:pPr>
                <a:defRPr/>
              </a:pPr>
              <a:t>‹#›</a:t>
            </a:fld>
            <a:endParaRPr lang="en-US"/>
          </a:p>
        </p:txBody>
      </p:sp>
    </p:spTree>
    <p:extLst>
      <p:ext uri="{BB962C8B-B14F-4D97-AF65-F5344CB8AC3E}">
        <p14:creationId xmlns:p14="http://schemas.microsoft.com/office/powerpoint/2010/main" val="420467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3C278B-7738-4926-AF20-CB4D76474233}" type="slidenum">
              <a:rPr lang="en-US"/>
              <a:pPr>
                <a:defRPr/>
              </a:pPr>
              <a:t>‹#›</a:t>
            </a:fld>
            <a:endParaRPr lang="en-US"/>
          </a:p>
        </p:txBody>
      </p:sp>
    </p:spTree>
    <p:extLst>
      <p:ext uri="{BB962C8B-B14F-4D97-AF65-F5344CB8AC3E}">
        <p14:creationId xmlns:p14="http://schemas.microsoft.com/office/powerpoint/2010/main" val="121638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326DDC-948A-430A-8232-1F48E55DAF30}" type="slidenum">
              <a:rPr lang="en-US"/>
              <a:pPr>
                <a:defRPr/>
              </a:pPr>
              <a:t>‹#›</a:t>
            </a:fld>
            <a:endParaRPr lang="en-US"/>
          </a:p>
        </p:txBody>
      </p:sp>
    </p:spTree>
    <p:extLst>
      <p:ext uri="{BB962C8B-B14F-4D97-AF65-F5344CB8AC3E}">
        <p14:creationId xmlns:p14="http://schemas.microsoft.com/office/powerpoint/2010/main" val="301600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E2368-731F-4ED3-BFDE-52DA61DE6326}" type="slidenum">
              <a:rPr lang="en-US"/>
              <a:pPr>
                <a:defRPr/>
              </a:pPr>
              <a:t>‹#›</a:t>
            </a:fld>
            <a:endParaRPr lang="en-US"/>
          </a:p>
        </p:txBody>
      </p:sp>
    </p:spTree>
    <p:extLst>
      <p:ext uri="{BB962C8B-B14F-4D97-AF65-F5344CB8AC3E}">
        <p14:creationId xmlns:p14="http://schemas.microsoft.com/office/powerpoint/2010/main" val="248639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7180BF-1505-475D-BA77-B9E63BF9BECD}" type="slidenum">
              <a:rPr lang="en-US"/>
              <a:pPr>
                <a:defRPr/>
              </a:pPr>
              <a:t>‹#›</a:t>
            </a:fld>
            <a:endParaRPr lang="en-US"/>
          </a:p>
        </p:txBody>
      </p:sp>
    </p:spTree>
    <p:extLst>
      <p:ext uri="{BB962C8B-B14F-4D97-AF65-F5344CB8AC3E}">
        <p14:creationId xmlns:p14="http://schemas.microsoft.com/office/powerpoint/2010/main" val="373056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9DDB90-D7A5-4E28-931A-BF259DFDE67C}" type="slidenum">
              <a:rPr lang="en-US"/>
              <a:pPr>
                <a:defRPr/>
              </a:pPr>
              <a:t>‹#›</a:t>
            </a:fld>
            <a:endParaRPr lang="en-US"/>
          </a:p>
        </p:txBody>
      </p:sp>
    </p:spTree>
    <p:extLst>
      <p:ext uri="{BB962C8B-B14F-4D97-AF65-F5344CB8AC3E}">
        <p14:creationId xmlns:p14="http://schemas.microsoft.com/office/powerpoint/2010/main" val="219813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822C07-16D8-46E6-97F9-CB5B69D06F8A}" type="slidenum">
              <a:rPr lang="en-US"/>
              <a:pPr>
                <a:defRPr/>
              </a:pPr>
              <a:t>‹#›</a:t>
            </a:fld>
            <a:endParaRPr lang="en-US"/>
          </a:p>
        </p:txBody>
      </p:sp>
    </p:spTree>
    <p:extLst>
      <p:ext uri="{BB962C8B-B14F-4D97-AF65-F5344CB8AC3E}">
        <p14:creationId xmlns:p14="http://schemas.microsoft.com/office/powerpoint/2010/main" val="323757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1CC7C1-8E81-4240-B896-E0DAF63DACE1}" type="slidenum">
              <a:rPr lang="en-US"/>
              <a:pPr>
                <a:defRPr/>
              </a:pPr>
              <a:t>‹#›</a:t>
            </a:fld>
            <a:endParaRPr lang="en-US"/>
          </a:p>
        </p:txBody>
      </p:sp>
    </p:spTree>
    <p:extLst>
      <p:ext uri="{BB962C8B-B14F-4D97-AF65-F5344CB8AC3E}">
        <p14:creationId xmlns:p14="http://schemas.microsoft.com/office/powerpoint/2010/main" val="343757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8FF58F-CA19-46FE-B1D0-3FFE806F60F8}" type="slidenum">
              <a:rPr lang="en-US"/>
              <a:pPr>
                <a:defRPr/>
              </a:pPr>
              <a:t>‹#›</a:t>
            </a:fld>
            <a:endParaRPr lang="en-US"/>
          </a:p>
        </p:txBody>
      </p:sp>
    </p:spTree>
    <p:extLst>
      <p:ext uri="{BB962C8B-B14F-4D97-AF65-F5344CB8AC3E}">
        <p14:creationId xmlns:p14="http://schemas.microsoft.com/office/powerpoint/2010/main" val="80940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658652-D577-49A1-BDC7-5319F7E8D9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7"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png"/><Relationship Id="rId9"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4.bin"/><Relationship Id="rId10" Type="http://schemas.openxmlformats.org/officeDocument/2006/relationships/image" Target="../media/image10.wmf"/><Relationship Id="rId4" Type="http://schemas.openxmlformats.org/officeDocument/2006/relationships/image" Target="../media/image12.wmf"/><Relationship Id="rId9"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4.bin"/><Relationship Id="rId12"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wmf"/><Relationship Id="rId11" Type="http://schemas.openxmlformats.org/officeDocument/2006/relationships/oleObject" Target="../embeddings/oleObject7.bin"/><Relationship Id="rId5" Type="http://schemas.openxmlformats.org/officeDocument/2006/relationships/oleObject" Target="../embeddings/oleObject3.bin"/><Relationship Id="rId10"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4.bin"/><Relationship Id="rId12"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wmf"/><Relationship Id="rId11" Type="http://schemas.openxmlformats.org/officeDocument/2006/relationships/oleObject" Target="../embeddings/oleObject7.bin"/><Relationship Id="rId5" Type="http://schemas.openxmlformats.org/officeDocument/2006/relationships/oleObject" Target="../embeddings/oleObject3.bin"/><Relationship Id="rId10"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4.bin"/><Relationship Id="rId12"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wmf"/><Relationship Id="rId11" Type="http://schemas.openxmlformats.org/officeDocument/2006/relationships/oleObject" Target="../embeddings/oleObject7.bin"/><Relationship Id="rId5" Type="http://schemas.openxmlformats.org/officeDocument/2006/relationships/oleObject" Target="../embeddings/oleObject3.bin"/><Relationship Id="rId10"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wmf"/><Relationship Id="rId11" Type="http://schemas.openxmlformats.org/officeDocument/2006/relationships/image" Target="../media/image20.png"/><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17.wmf"/><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wmf"/><Relationship Id="rId11" Type="http://schemas.openxmlformats.org/officeDocument/2006/relationships/image" Target="../media/image20.png"/><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17.wmf"/><Relationship Id="rId9"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wmf"/><Relationship Id="rId11" Type="http://schemas.openxmlformats.org/officeDocument/2006/relationships/image" Target="../media/image20.png"/><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17.wmf"/><Relationship Id="rId9"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wmf"/><Relationship Id="rId11" Type="http://schemas.openxmlformats.org/officeDocument/2006/relationships/image" Target="../media/image20.png"/><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17.wmf"/><Relationship Id="rId9"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wmf"/><Relationship Id="rId11" Type="http://schemas.openxmlformats.org/officeDocument/2006/relationships/image" Target="../media/image20.png"/><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17.wmf"/><Relationship Id="rId9"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1.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wmf"/><Relationship Id="rId11" Type="http://schemas.openxmlformats.org/officeDocument/2006/relationships/image" Target="../media/image18.wmf"/><Relationship Id="rId5" Type="http://schemas.openxmlformats.org/officeDocument/2006/relationships/oleObject" Target="../embeddings/oleObject10.bin"/><Relationship Id="rId10" Type="http://schemas.openxmlformats.org/officeDocument/2006/relationships/oleObject" Target="../embeddings/oleObject12.bin"/><Relationship Id="rId4" Type="http://schemas.openxmlformats.org/officeDocument/2006/relationships/image" Target="../media/image17.wmf"/><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1.bin"/><Relationship Id="rId12" Type="http://schemas.openxmlformats.org/officeDocument/2006/relationships/oleObject" Target="../embeddings/oleObject12.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wmf"/><Relationship Id="rId11"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oleObject" Target="../embeddings/oleObject13.bin"/><Relationship Id="rId4" Type="http://schemas.openxmlformats.org/officeDocument/2006/relationships/image" Target="../media/image17.wmf"/><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1.wmf"/><Relationship Id="rId2" Type="http://schemas.openxmlformats.org/officeDocument/2006/relationships/notesSlide" Target="../notesSlides/notesSlide23.xml"/><Relationship Id="rId16"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28.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3.bin"/><Relationship Id="rId14" Type="http://schemas.openxmlformats.org/officeDocument/2006/relationships/image" Target="../media/image32.wmf"/></Relationships>
</file>

<file path=ppt/slides/_rels/slide2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3.bin"/><Relationship Id="rId18" Type="http://schemas.openxmlformats.org/officeDocument/2006/relationships/image" Target="../media/image32.wmf"/><Relationship Id="rId3"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29.wmf"/><Relationship Id="rId17" Type="http://schemas.openxmlformats.org/officeDocument/2006/relationships/oleObject" Target="../embeddings/oleObject25.bin"/><Relationship Id="rId2" Type="http://schemas.openxmlformats.org/officeDocument/2006/relationships/notesSlide" Target="../notesSlides/notesSlide24.xml"/><Relationship Id="rId16" Type="http://schemas.openxmlformats.org/officeDocument/2006/relationships/image" Target="../media/image31.wmf"/><Relationship Id="rId20"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34.wmf"/><Relationship Id="rId11" Type="http://schemas.openxmlformats.org/officeDocument/2006/relationships/oleObject" Target="../embeddings/oleObject22.bin"/><Relationship Id="rId5" Type="http://schemas.openxmlformats.org/officeDocument/2006/relationships/oleObject" Target="../embeddings/oleObject28.bin"/><Relationship Id="rId15" Type="http://schemas.openxmlformats.org/officeDocument/2006/relationships/oleObject" Target="../embeddings/oleObject24.bin"/><Relationship Id="rId10" Type="http://schemas.openxmlformats.org/officeDocument/2006/relationships/image" Target="../media/image28.wmf"/><Relationship Id="rId19" Type="http://schemas.openxmlformats.org/officeDocument/2006/relationships/oleObject" Target="../embeddings/oleObject26.bin"/><Relationship Id="rId4" Type="http://schemas.openxmlformats.org/officeDocument/2006/relationships/image" Target="../media/image33.wmf"/><Relationship Id="rId9" Type="http://schemas.openxmlformats.org/officeDocument/2006/relationships/oleObject" Target="../embeddings/oleObject21.bin"/><Relationship Id="rId14" Type="http://schemas.openxmlformats.org/officeDocument/2006/relationships/image" Target="../media/image30.wmf"/></Relationships>
</file>

<file path=ppt/slides/_rels/slide29.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2.bin"/><Relationship Id="rId18" Type="http://schemas.openxmlformats.org/officeDocument/2006/relationships/image" Target="../media/image31.wmf"/><Relationship Id="rId3" Type="http://schemas.openxmlformats.org/officeDocument/2006/relationships/oleObject" Target="../embeddings/oleObject27.bin"/><Relationship Id="rId21" Type="http://schemas.openxmlformats.org/officeDocument/2006/relationships/oleObject" Target="../embeddings/oleObject26.bin"/><Relationship Id="rId7" Type="http://schemas.openxmlformats.org/officeDocument/2006/relationships/oleObject" Target="../embeddings/oleObject29.bin"/><Relationship Id="rId12" Type="http://schemas.openxmlformats.org/officeDocument/2006/relationships/image" Target="../media/image28.wmf"/><Relationship Id="rId17" Type="http://schemas.openxmlformats.org/officeDocument/2006/relationships/oleObject" Target="../embeddings/oleObject24.bin"/><Relationship Id="rId2" Type="http://schemas.openxmlformats.org/officeDocument/2006/relationships/notesSlide" Target="../notesSlides/notesSlide25.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slideLayout" Target="../slideLayouts/slideLayout7.xml"/><Relationship Id="rId6" Type="http://schemas.openxmlformats.org/officeDocument/2006/relationships/image" Target="../media/image34.wmf"/><Relationship Id="rId11" Type="http://schemas.openxmlformats.org/officeDocument/2006/relationships/oleObject" Target="../embeddings/oleObject21.bin"/><Relationship Id="rId5" Type="http://schemas.openxmlformats.org/officeDocument/2006/relationships/oleObject" Target="../embeddings/oleObject28.bin"/><Relationship Id="rId15" Type="http://schemas.openxmlformats.org/officeDocument/2006/relationships/oleObject" Target="../embeddings/oleObject23.bin"/><Relationship Id="rId10" Type="http://schemas.openxmlformats.org/officeDocument/2006/relationships/image" Target="../media/image27.wmf"/><Relationship Id="rId19" Type="http://schemas.openxmlformats.org/officeDocument/2006/relationships/oleObject" Target="../embeddings/oleObject25.bin"/><Relationship Id="rId4" Type="http://schemas.openxmlformats.org/officeDocument/2006/relationships/image" Target="../media/image33.wmf"/><Relationship Id="rId9" Type="http://schemas.openxmlformats.org/officeDocument/2006/relationships/oleObject" Target="../embeddings/oleObject20.bin"/><Relationship Id="rId14" Type="http://schemas.openxmlformats.org/officeDocument/2006/relationships/image" Target="../media/image29.wmf"/><Relationship Id="rId22"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0.bin"/><Relationship Id="rId18" Type="http://schemas.openxmlformats.org/officeDocument/2006/relationships/image" Target="../media/image29.wmf"/><Relationship Id="rId26" Type="http://schemas.openxmlformats.org/officeDocument/2006/relationships/image" Target="../media/image25.wmf"/><Relationship Id="rId3" Type="http://schemas.openxmlformats.org/officeDocument/2006/relationships/oleObject" Target="../embeddings/oleObject27.bin"/><Relationship Id="rId21" Type="http://schemas.openxmlformats.org/officeDocument/2006/relationships/oleObject" Target="../embeddings/oleObject24.bin"/><Relationship Id="rId7" Type="http://schemas.openxmlformats.org/officeDocument/2006/relationships/oleObject" Target="../embeddings/oleObject29.bin"/><Relationship Id="rId12" Type="http://schemas.openxmlformats.org/officeDocument/2006/relationships/image" Target="../media/image37.wmf"/><Relationship Id="rId17" Type="http://schemas.openxmlformats.org/officeDocument/2006/relationships/oleObject" Target="../embeddings/oleObject22.bin"/><Relationship Id="rId25" Type="http://schemas.openxmlformats.org/officeDocument/2006/relationships/oleObject" Target="../embeddings/oleObject26.bin"/><Relationship Id="rId2" Type="http://schemas.openxmlformats.org/officeDocument/2006/relationships/notesSlide" Target="../notesSlides/notesSlide26.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slideLayout" Target="../slideLayouts/slideLayout7.xml"/><Relationship Id="rId6" Type="http://schemas.openxmlformats.org/officeDocument/2006/relationships/image" Target="../media/image34.wmf"/><Relationship Id="rId11" Type="http://schemas.openxmlformats.org/officeDocument/2006/relationships/oleObject" Target="../embeddings/oleObject31.bin"/><Relationship Id="rId24" Type="http://schemas.openxmlformats.org/officeDocument/2006/relationships/image" Target="../media/image32.wmf"/><Relationship Id="rId5" Type="http://schemas.openxmlformats.org/officeDocument/2006/relationships/oleObject" Target="../embeddings/oleObject28.bin"/><Relationship Id="rId15" Type="http://schemas.openxmlformats.org/officeDocument/2006/relationships/oleObject" Target="../embeddings/oleObject21.bin"/><Relationship Id="rId23" Type="http://schemas.openxmlformats.org/officeDocument/2006/relationships/oleObject" Target="../embeddings/oleObject25.bin"/><Relationship Id="rId10" Type="http://schemas.openxmlformats.org/officeDocument/2006/relationships/image" Target="../media/image36.wmf"/><Relationship Id="rId19" Type="http://schemas.openxmlformats.org/officeDocument/2006/relationships/oleObject" Target="../embeddings/oleObject23.bin"/><Relationship Id="rId4" Type="http://schemas.openxmlformats.org/officeDocument/2006/relationships/image" Target="../media/image33.wmf"/><Relationship Id="rId9" Type="http://schemas.openxmlformats.org/officeDocument/2006/relationships/oleObject" Target="../embeddings/oleObject30.bin"/><Relationship Id="rId14" Type="http://schemas.openxmlformats.org/officeDocument/2006/relationships/image" Target="../media/image27.wmf"/><Relationship Id="rId22" Type="http://schemas.openxmlformats.org/officeDocument/2006/relationships/image" Target="../media/image31.wmf"/></Relationships>
</file>

<file path=ppt/slides/_rels/slide3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0.bin"/><Relationship Id="rId18" Type="http://schemas.openxmlformats.org/officeDocument/2006/relationships/image" Target="../media/image29.wmf"/><Relationship Id="rId26" Type="http://schemas.openxmlformats.org/officeDocument/2006/relationships/image" Target="../media/image38.wmf"/><Relationship Id="rId3" Type="http://schemas.openxmlformats.org/officeDocument/2006/relationships/oleObject" Target="../embeddings/oleObject27.bin"/><Relationship Id="rId21" Type="http://schemas.openxmlformats.org/officeDocument/2006/relationships/oleObject" Target="../embeddings/oleObject24.bin"/><Relationship Id="rId7" Type="http://schemas.openxmlformats.org/officeDocument/2006/relationships/oleObject" Target="../embeddings/oleObject29.bin"/><Relationship Id="rId12" Type="http://schemas.openxmlformats.org/officeDocument/2006/relationships/image" Target="../media/image37.wmf"/><Relationship Id="rId17" Type="http://schemas.openxmlformats.org/officeDocument/2006/relationships/oleObject" Target="../embeddings/oleObject22.bin"/><Relationship Id="rId25" Type="http://schemas.openxmlformats.org/officeDocument/2006/relationships/oleObject" Target="../embeddings/oleObject32.bin"/><Relationship Id="rId2" Type="http://schemas.openxmlformats.org/officeDocument/2006/relationships/notesSlide" Target="../notesSlides/notesSlide27.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slideLayout" Target="../slideLayouts/slideLayout7.xml"/><Relationship Id="rId6" Type="http://schemas.openxmlformats.org/officeDocument/2006/relationships/image" Target="../media/image34.wmf"/><Relationship Id="rId11" Type="http://schemas.openxmlformats.org/officeDocument/2006/relationships/oleObject" Target="../embeddings/oleObject31.bin"/><Relationship Id="rId24" Type="http://schemas.openxmlformats.org/officeDocument/2006/relationships/image" Target="../media/image32.wmf"/><Relationship Id="rId5" Type="http://schemas.openxmlformats.org/officeDocument/2006/relationships/oleObject" Target="../embeddings/oleObject28.bin"/><Relationship Id="rId15" Type="http://schemas.openxmlformats.org/officeDocument/2006/relationships/oleObject" Target="../embeddings/oleObject21.bin"/><Relationship Id="rId23" Type="http://schemas.openxmlformats.org/officeDocument/2006/relationships/oleObject" Target="../embeddings/oleObject25.bin"/><Relationship Id="rId28" Type="http://schemas.openxmlformats.org/officeDocument/2006/relationships/image" Target="../media/image25.wmf"/><Relationship Id="rId10" Type="http://schemas.openxmlformats.org/officeDocument/2006/relationships/image" Target="../media/image36.wmf"/><Relationship Id="rId19" Type="http://schemas.openxmlformats.org/officeDocument/2006/relationships/oleObject" Target="../embeddings/oleObject23.bin"/><Relationship Id="rId4" Type="http://schemas.openxmlformats.org/officeDocument/2006/relationships/image" Target="../media/image33.wmf"/><Relationship Id="rId9" Type="http://schemas.openxmlformats.org/officeDocument/2006/relationships/oleObject" Target="../embeddings/oleObject30.bin"/><Relationship Id="rId14" Type="http://schemas.openxmlformats.org/officeDocument/2006/relationships/image" Target="../media/image27.wmf"/><Relationship Id="rId22" Type="http://schemas.openxmlformats.org/officeDocument/2006/relationships/image" Target="../media/image31.wmf"/><Relationship Id="rId27"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1.bin"/><Relationship Id="rId18" Type="http://schemas.openxmlformats.org/officeDocument/2006/relationships/image" Target="../media/image28.wmf"/><Relationship Id="rId26" Type="http://schemas.openxmlformats.org/officeDocument/2006/relationships/image" Target="../media/image32.wmf"/><Relationship Id="rId3" Type="http://schemas.openxmlformats.org/officeDocument/2006/relationships/oleObject" Target="../embeddings/oleObject33.bin"/><Relationship Id="rId21" Type="http://schemas.openxmlformats.org/officeDocument/2006/relationships/oleObject" Target="../embeddings/oleObject23.bin"/><Relationship Id="rId7" Type="http://schemas.openxmlformats.org/officeDocument/2006/relationships/oleObject" Target="../embeddings/oleObject28.bin"/><Relationship Id="rId12" Type="http://schemas.openxmlformats.org/officeDocument/2006/relationships/image" Target="../media/image36.w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notesSlide" Target="../notesSlides/notesSlide28.xml"/><Relationship Id="rId16" Type="http://schemas.openxmlformats.org/officeDocument/2006/relationships/image" Target="../media/image27.wmf"/><Relationship Id="rId20" Type="http://schemas.openxmlformats.org/officeDocument/2006/relationships/image" Target="../media/image29.wmf"/><Relationship Id="rId29"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33.wmf"/><Relationship Id="rId11" Type="http://schemas.openxmlformats.org/officeDocument/2006/relationships/oleObject" Target="../embeddings/oleObject30.bin"/><Relationship Id="rId24" Type="http://schemas.openxmlformats.org/officeDocument/2006/relationships/image" Target="../media/image31.wmf"/><Relationship Id="rId5" Type="http://schemas.openxmlformats.org/officeDocument/2006/relationships/oleObject" Target="../embeddings/oleObject27.bin"/><Relationship Id="rId15" Type="http://schemas.openxmlformats.org/officeDocument/2006/relationships/oleObject" Target="../embeddings/oleObject20.bin"/><Relationship Id="rId23" Type="http://schemas.openxmlformats.org/officeDocument/2006/relationships/oleObject" Target="../embeddings/oleObject24.bin"/><Relationship Id="rId28" Type="http://schemas.openxmlformats.org/officeDocument/2006/relationships/oleObject" Target="../embeddings/oleObject26.bin"/><Relationship Id="rId10" Type="http://schemas.openxmlformats.org/officeDocument/2006/relationships/image" Target="../media/image35.wmf"/><Relationship Id="rId19" Type="http://schemas.openxmlformats.org/officeDocument/2006/relationships/oleObject" Target="../embeddings/oleObject22.bin"/><Relationship Id="rId4" Type="http://schemas.openxmlformats.org/officeDocument/2006/relationships/image" Target="../media/image38.wmf"/><Relationship Id="rId9" Type="http://schemas.openxmlformats.org/officeDocument/2006/relationships/oleObject" Target="../embeddings/oleObject29.bin"/><Relationship Id="rId14" Type="http://schemas.openxmlformats.org/officeDocument/2006/relationships/image" Target="../media/image37.wmf"/><Relationship Id="rId22" Type="http://schemas.openxmlformats.org/officeDocument/2006/relationships/image" Target="../media/image30.wmf"/><Relationship Id="rId27"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34.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5.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7.bin"/></Relationships>
</file>

<file path=ppt/slides/_rels/slide3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3.w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0.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7.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27.wmf"/><Relationship Id="rId18" Type="http://schemas.openxmlformats.org/officeDocument/2006/relationships/oleObject" Target="../embeddings/oleObject23.bin"/><Relationship Id="rId3" Type="http://schemas.openxmlformats.org/officeDocument/2006/relationships/image" Target="../media/image43.wmf"/><Relationship Id="rId7" Type="http://schemas.openxmlformats.org/officeDocument/2006/relationships/image" Target="../media/image45.wmf"/><Relationship Id="rId12" Type="http://schemas.openxmlformats.org/officeDocument/2006/relationships/oleObject" Target="../embeddings/oleObject20.bin"/><Relationship Id="rId17" Type="http://schemas.openxmlformats.org/officeDocument/2006/relationships/image" Target="../media/image29.wmf"/><Relationship Id="rId2" Type="http://schemas.openxmlformats.org/officeDocument/2006/relationships/oleObject" Target="../embeddings/oleObject39.bin"/><Relationship Id="rId16" Type="http://schemas.openxmlformats.org/officeDocument/2006/relationships/oleObject" Target="../embeddings/oleObject22.bin"/><Relationship Id="rId1" Type="http://schemas.openxmlformats.org/officeDocument/2006/relationships/slideLayout" Target="../slideLayouts/slideLayout7.xml"/><Relationship Id="rId6" Type="http://schemas.openxmlformats.org/officeDocument/2006/relationships/oleObject" Target="../embeddings/oleObject41.bin"/><Relationship Id="rId11" Type="http://schemas.openxmlformats.org/officeDocument/2006/relationships/image" Target="../media/image42.wmf"/><Relationship Id="rId5" Type="http://schemas.openxmlformats.org/officeDocument/2006/relationships/image" Target="../media/image44.wmf"/><Relationship Id="rId15" Type="http://schemas.openxmlformats.org/officeDocument/2006/relationships/image" Target="../media/image28.wmf"/><Relationship Id="rId10" Type="http://schemas.openxmlformats.org/officeDocument/2006/relationships/oleObject" Target="../embeddings/oleObject43.bin"/><Relationship Id="rId19" Type="http://schemas.openxmlformats.org/officeDocument/2006/relationships/image" Target="../media/image30.wmf"/><Relationship Id="rId4" Type="http://schemas.openxmlformats.org/officeDocument/2006/relationships/oleObject" Target="../embeddings/oleObject40.bin"/><Relationship Id="rId9" Type="http://schemas.openxmlformats.org/officeDocument/2006/relationships/image" Target="../media/image46.wmf"/><Relationship Id="rId14"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27.wmf"/><Relationship Id="rId18" Type="http://schemas.openxmlformats.org/officeDocument/2006/relationships/oleObject" Target="../embeddings/oleObject23.bin"/><Relationship Id="rId3" Type="http://schemas.openxmlformats.org/officeDocument/2006/relationships/image" Target="../media/image43.wmf"/><Relationship Id="rId7" Type="http://schemas.openxmlformats.org/officeDocument/2006/relationships/image" Target="../media/image45.wmf"/><Relationship Id="rId12" Type="http://schemas.openxmlformats.org/officeDocument/2006/relationships/oleObject" Target="../embeddings/oleObject20.bin"/><Relationship Id="rId17" Type="http://schemas.openxmlformats.org/officeDocument/2006/relationships/image" Target="../media/image29.wmf"/><Relationship Id="rId2" Type="http://schemas.openxmlformats.org/officeDocument/2006/relationships/oleObject" Target="../embeddings/oleObject39.bin"/><Relationship Id="rId16" Type="http://schemas.openxmlformats.org/officeDocument/2006/relationships/oleObject" Target="../embeddings/oleObject22.bin"/><Relationship Id="rId1" Type="http://schemas.openxmlformats.org/officeDocument/2006/relationships/slideLayout" Target="../slideLayouts/slideLayout7.xml"/><Relationship Id="rId6" Type="http://schemas.openxmlformats.org/officeDocument/2006/relationships/oleObject" Target="../embeddings/oleObject41.bin"/><Relationship Id="rId11" Type="http://schemas.openxmlformats.org/officeDocument/2006/relationships/image" Target="../media/image42.wmf"/><Relationship Id="rId5" Type="http://schemas.openxmlformats.org/officeDocument/2006/relationships/image" Target="../media/image44.wmf"/><Relationship Id="rId15" Type="http://schemas.openxmlformats.org/officeDocument/2006/relationships/image" Target="../media/image28.wmf"/><Relationship Id="rId10" Type="http://schemas.openxmlformats.org/officeDocument/2006/relationships/oleObject" Target="../embeddings/oleObject43.bin"/><Relationship Id="rId19" Type="http://schemas.openxmlformats.org/officeDocument/2006/relationships/image" Target="../media/image30.wmf"/><Relationship Id="rId4" Type="http://schemas.openxmlformats.org/officeDocument/2006/relationships/oleObject" Target="../embeddings/oleObject40.bin"/><Relationship Id="rId9" Type="http://schemas.openxmlformats.org/officeDocument/2006/relationships/image" Target="../media/image46.wmf"/><Relationship Id="rId1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6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quora.com/profile/Karan-Mehta-8"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hyperlink" Target="https://www.quora.com/profile/Karan-Mehta-8"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hyperlink" Target="https://www.quora.com/profile/Karan-Mehta-8"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6.gif"/></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4.emf"/></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1.xml"/><Relationship Id="rId4" Type="http://schemas.openxmlformats.org/officeDocument/2006/relationships/image" Target="../media/image61.jp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22"/>
            <a:ext cx="7772400" cy="755040"/>
          </a:xfrm>
        </p:spPr>
        <p:txBody>
          <a:bodyPr>
            <a:normAutofit fontScale="90000"/>
          </a:bodyPr>
          <a:lstStyle/>
          <a:p>
            <a:r>
              <a:rPr lang="en-US" dirty="0"/>
              <a:t>Fire Eating Demo</a:t>
            </a:r>
          </a:p>
        </p:txBody>
      </p:sp>
      <p:sp>
        <p:nvSpPr>
          <p:cNvPr id="3" name="Subtitle 2"/>
          <p:cNvSpPr>
            <a:spLocks noGrp="1"/>
          </p:cNvSpPr>
          <p:nvPr>
            <p:ph type="subTitle" idx="1"/>
          </p:nvPr>
        </p:nvSpPr>
        <p:spPr>
          <a:xfrm>
            <a:off x="0" y="3655968"/>
            <a:ext cx="9144000" cy="1752600"/>
          </a:xfrm>
        </p:spPr>
        <p:txBody>
          <a:bodyPr>
            <a:noAutofit/>
          </a:bodyPr>
          <a:lstStyle/>
          <a:p>
            <a:r>
              <a:rPr lang="en-US" sz="2000" dirty="0"/>
              <a:t>While </a:t>
            </a:r>
            <a:r>
              <a:rPr lang="en-US" sz="2000" b="1" u="sng" dirty="0">
                <a:solidFill>
                  <a:srgbClr val="00B050"/>
                </a:solidFill>
              </a:rPr>
              <a:t>I don’t encourage trying this</a:t>
            </a:r>
            <a:r>
              <a:rPr lang="en-US" sz="2000" dirty="0"/>
              <a:t>, if you do decide to try this, here are some tips that may help prevent an accident. (I have burnt myself a few times even following!)</a:t>
            </a:r>
          </a:p>
          <a:p>
            <a:r>
              <a:rPr lang="en-US" sz="2700" dirty="0">
                <a:solidFill>
                  <a:srgbClr val="FF0000"/>
                </a:solidFill>
              </a:rPr>
              <a:t>Breathe in before </a:t>
            </a:r>
            <a:r>
              <a:rPr lang="en-US" sz="2700" dirty="0"/>
              <a:t>(prevents from: inhaling fire = bad)</a:t>
            </a:r>
          </a:p>
          <a:p>
            <a:r>
              <a:rPr lang="en-US" sz="2700" dirty="0">
                <a:solidFill>
                  <a:srgbClr val="FF0000"/>
                </a:solidFill>
              </a:rPr>
              <a:t>Wet your lips </a:t>
            </a:r>
            <a:r>
              <a:rPr lang="en-US" sz="2700" dirty="0"/>
              <a:t>(prevents from: burnt lips = bad)</a:t>
            </a:r>
          </a:p>
          <a:p>
            <a:r>
              <a:rPr lang="en-US" sz="2700" dirty="0">
                <a:solidFill>
                  <a:srgbClr val="FF0000"/>
                </a:solidFill>
              </a:rPr>
              <a:t>Extinguish quickly </a:t>
            </a:r>
            <a:r>
              <a:rPr lang="en-US" sz="2700" dirty="0"/>
              <a:t>(don’t want wick hot, burnt mouth = bad)</a:t>
            </a:r>
          </a:p>
          <a:p>
            <a:r>
              <a:rPr lang="en-US" sz="2700" dirty="0">
                <a:solidFill>
                  <a:srgbClr val="FF0000"/>
                </a:solidFill>
              </a:rPr>
              <a:t>Pull long hair back </a:t>
            </a:r>
            <a:r>
              <a:rPr lang="en-US" sz="2700" dirty="0"/>
              <a:t>(burning hair = </a:t>
            </a:r>
            <a:r>
              <a:rPr lang="en-US" sz="2700" b="1" dirty="0"/>
              <a:t>really bad!</a:t>
            </a:r>
            <a:r>
              <a:rPr lang="en-US" sz="2700" dirty="0"/>
              <a:t>)</a:t>
            </a:r>
          </a:p>
          <a:p>
            <a:r>
              <a:rPr lang="en-US" sz="2700" dirty="0"/>
              <a:t>Clothing: Synthetic fabrics are less likely to catch fire.</a:t>
            </a:r>
          </a:p>
          <a:p>
            <a:endParaRPr lang="en-US"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1" y="761261"/>
            <a:ext cx="4533900" cy="27851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1" y="662252"/>
            <a:ext cx="4363504" cy="3136269"/>
          </a:xfrm>
          <a:prstGeom prst="ellipse">
            <a:avLst/>
          </a:prstGeom>
          <a:ln>
            <a:noFill/>
          </a:ln>
          <a:effectLst>
            <a:softEdge rad="112500"/>
          </a:effectLst>
        </p:spPr>
      </p:pic>
    </p:spTree>
    <p:extLst>
      <p:ext uri="{BB962C8B-B14F-4D97-AF65-F5344CB8AC3E}">
        <p14:creationId xmlns:p14="http://schemas.microsoft.com/office/powerpoint/2010/main" val="23917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5" name="Rectangle 15"/>
          <p:cNvSpPr>
            <a:spLocks noChangeArrowheads="1"/>
          </p:cNvSpPr>
          <p:nvPr/>
        </p:nvSpPr>
        <p:spPr bwMode="auto">
          <a:xfrm>
            <a:off x="755650" y="3933825"/>
            <a:ext cx="7848600" cy="25193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tr-TR">
              <a:solidFill>
                <a:srgbClr val="000000"/>
              </a:solidFill>
            </a:endParaRPr>
          </a:p>
        </p:txBody>
      </p:sp>
      <p:sp>
        <p:nvSpPr>
          <p:cNvPr id="56323" name="Rectangle 5"/>
          <p:cNvSpPr>
            <a:spLocks noGrp="1" noChangeArrowheads="1"/>
          </p:cNvSpPr>
          <p:nvPr>
            <p:ph type="body" idx="4294967295"/>
          </p:nvPr>
        </p:nvSpPr>
        <p:spPr>
          <a:xfrm>
            <a:off x="317500" y="1392238"/>
            <a:ext cx="8507413" cy="2189162"/>
          </a:xfrm>
        </p:spPr>
        <p:txBody>
          <a:bodyPr/>
          <a:lstStyle/>
          <a:p>
            <a:pPr marL="273050" indent="-273050" eaLnBrk="1" hangingPunct="1">
              <a:buFont typeface="Wingdings" panose="05000000000000000000" pitchFamily="2" charset="2"/>
              <a:buNone/>
            </a:pPr>
            <a:r>
              <a:rPr lang="tr-TR" sz="2400" dirty="0"/>
              <a:t>According to Quantum Mechanics if a particle is constrained;</a:t>
            </a:r>
          </a:p>
          <a:p>
            <a:pPr marL="273050" indent="-273050" eaLnBrk="1" hangingPunct="1"/>
            <a:r>
              <a:rPr lang="tr-TR" sz="2400" dirty="0"/>
              <a:t>the energy of </a:t>
            </a:r>
            <a:r>
              <a:rPr lang="en-US" sz="2400" dirty="0"/>
              <a:t>the </a:t>
            </a:r>
            <a:r>
              <a:rPr lang="tr-TR" sz="2400" dirty="0"/>
              <a:t>particle can only </a:t>
            </a:r>
            <a:r>
              <a:rPr lang="tr-TR" sz="2400" dirty="0">
                <a:solidFill>
                  <a:srgbClr val="0033CC"/>
                </a:solidFill>
              </a:rPr>
              <a:t>have special discrete energy</a:t>
            </a:r>
            <a:r>
              <a:rPr lang="tr-TR" sz="2400" dirty="0"/>
              <a:t> values.</a:t>
            </a:r>
          </a:p>
          <a:p>
            <a:pPr marL="273050" indent="-273050" eaLnBrk="1" hangingPunct="1"/>
            <a:r>
              <a:rPr lang="tr-TR" sz="2400" dirty="0"/>
              <a:t>it </a:t>
            </a:r>
            <a:r>
              <a:rPr lang="tr-TR" sz="2400" dirty="0">
                <a:solidFill>
                  <a:srgbClr val="0033CC"/>
                </a:solidFill>
              </a:rPr>
              <a:t>cannot increase infinitely</a:t>
            </a:r>
            <a:r>
              <a:rPr lang="tr-TR" sz="2400" dirty="0"/>
              <a:t> from one value to another.</a:t>
            </a:r>
          </a:p>
          <a:p>
            <a:pPr marL="273050" indent="-273050" eaLnBrk="1" hangingPunct="1"/>
            <a:r>
              <a:rPr lang="tr-TR" sz="2400" dirty="0"/>
              <a:t>it </a:t>
            </a:r>
            <a:r>
              <a:rPr lang="tr-TR" sz="2400" dirty="0">
                <a:solidFill>
                  <a:srgbClr val="0033CC"/>
                </a:solidFill>
              </a:rPr>
              <a:t>has to go up in steps</a:t>
            </a:r>
            <a:r>
              <a:rPr lang="en-US" sz="2400" dirty="0"/>
              <a:t> (here: steps of the phonon energy)</a:t>
            </a:r>
            <a:endParaRPr lang="tr-TR" sz="2400" dirty="0"/>
          </a:p>
          <a:p>
            <a:pPr marL="273050" indent="-273050" eaLnBrk="1" hangingPunct="1">
              <a:buFont typeface="Wingdings" panose="05000000000000000000" pitchFamily="2" charset="2"/>
              <a:buNone/>
            </a:pPr>
            <a:endParaRPr lang="tr-TR" sz="2400" dirty="0"/>
          </a:p>
        </p:txBody>
      </p:sp>
      <p:grpSp>
        <p:nvGrpSpPr>
          <p:cNvPr id="2" name="Group 14"/>
          <p:cNvGrpSpPr>
            <a:grpSpLocks/>
          </p:cNvGrpSpPr>
          <p:nvPr/>
        </p:nvGrpSpPr>
        <p:grpSpPr bwMode="auto">
          <a:xfrm>
            <a:off x="2484438" y="4437063"/>
            <a:ext cx="4610100" cy="1512887"/>
            <a:chOff x="884" y="2795"/>
            <a:chExt cx="2904" cy="953"/>
          </a:xfrm>
        </p:grpSpPr>
        <p:sp>
          <p:nvSpPr>
            <p:cNvPr id="44038" name="Line 6"/>
            <p:cNvSpPr>
              <a:spLocks noChangeShapeType="1"/>
            </p:cNvSpPr>
            <p:nvPr/>
          </p:nvSpPr>
          <p:spPr bwMode="auto">
            <a:xfrm>
              <a:off x="884" y="2795"/>
              <a:ext cx="817" cy="0"/>
            </a:xfrm>
            <a:prstGeom prst="line">
              <a:avLst/>
            </a:prstGeom>
            <a:noFill/>
            <a:ln w="38100">
              <a:solidFill>
                <a:srgbClr val="7030A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Line 7"/>
            <p:cNvSpPr>
              <a:spLocks noChangeShapeType="1"/>
            </p:cNvSpPr>
            <p:nvPr/>
          </p:nvSpPr>
          <p:spPr bwMode="auto">
            <a:xfrm>
              <a:off x="1701" y="2795"/>
              <a:ext cx="0" cy="953"/>
            </a:xfrm>
            <a:prstGeom prst="line">
              <a:avLst/>
            </a:prstGeom>
            <a:noFill/>
            <a:ln w="38100">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0" name="Line 8"/>
            <p:cNvSpPr>
              <a:spLocks noChangeShapeType="1"/>
            </p:cNvSpPr>
            <p:nvPr/>
          </p:nvSpPr>
          <p:spPr bwMode="auto">
            <a:xfrm>
              <a:off x="1701" y="3748"/>
              <a:ext cx="1134" cy="0"/>
            </a:xfrm>
            <a:prstGeom prst="line">
              <a:avLst/>
            </a:prstGeom>
            <a:noFill/>
            <a:ln w="38100">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1" name="Line 9"/>
            <p:cNvSpPr>
              <a:spLocks noChangeShapeType="1"/>
            </p:cNvSpPr>
            <p:nvPr/>
          </p:nvSpPr>
          <p:spPr bwMode="auto">
            <a:xfrm flipV="1">
              <a:off x="2835" y="2795"/>
              <a:ext cx="0" cy="953"/>
            </a:xfrm>
            <a:prstGeom prst="line">
              <a:avLst/>
            </a:prstGeom>
            <a:noFill/>
            <a:ln w="38100">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2" name="Line 10"/>
            <p:cNvSpPr>
              <a:spLocks noChangeShapeType="1"/>
            </p:cNvSpPr>
            <p:nvPr/>
          </p:nvSpPr>
          <p:spPr bwMode="auto">
            <a:xfrm>
              <a:off x="2835" y="2795"/>
              <a:ext cx="953" cy="0"/>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3" name="Line 11"/>
            <p:cNvSpPr>
              <a:spLocks noChangeShapeType="1"/>
            </p:cNvSpPr>
            <p:nvPr/>
          </p:nvSpPr>
          <p:spPr bwMode="auto">
            <a:xfrm>
              <a:off x="1701" y="3657"/>
              <a:ext cx="1134" cy="0"/>
            </a:xfrm>
            <a:prstGeom prst="line">
              <a:avLst/>
            </a:prstGeom>
            <a:noFill/>
            <a:ln w="38100">
              <a:solidFill>
                <a:srgbClr val="7030A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4" name="Line 12"/>
            <p:cNvSpPr>
              <a:spLocks noChangeShapeType="1"/>
            </p:cNvSpPr>
            <p:nvPr/>
          </p:nvSpPr>
          <p:spPr bwMode="auto">
            <a:xfrm>
              <a:off x="1701" y="3360"/>
              <a:ext cx="1134" cy="0"/>
            </a:xfrm>
            <a:prstGeom prst="line">
              <a:avLst/>
            </a:prstGeom>
            <a:noFill/>
            <a:ln w="38100">
              <a:solidFill>
                <a:srgbClr val="7030A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5" name="Line 13"/>
            <p:cNvSpPr>
              <a:spLocks noChangeShapeType="1"/>
            </p:cNvSpPr>
            <p:nvPr/>
          </p:nvSpPr>
          <p:spPr bwMode="auto">
            <a:xfrm>
              <a:off x="1701" y="2931"/>
              <a:ext cx="1134" cy="0"/>
            </a:xfrm>
            <a:prstGeom prst="line">
              <a:avLst/>
            </a:prstGeom>
            <a:noFill/>
            <a:ln w="38100">
              <a:solidFill>
                <a:srgbClr val="7030A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037" name="Rectangle 2"/>
          <p:cNvSpPr txBox="1">
            <a:spLocks noChangeArrowheads="1"/>
          </p:cNvSpPr>
          <p:nvPr/>
        </p:nvSpPr>
        <p:spPr bwMode="auto">
          <a:xfrm>
            <a:off x="320675" y="228600"/>
            <a:ext cx="85010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en-US" b="1" dirty="0">
                <a:solidFill>
                  <a:srgbClr val="333399"/>
                </a:solidFill>
              </a:rPr>
              <a:t>Thermal Energy &amp; Heat Capacity</a:t>
            </a:r>
            <a:r>
              <a:rPr lang="en-US" b="1" dirty="0">
                <a:solidFill>
                  <a:schemeClr val="tx2"/>
                </a:solidFill>
              </a:rPr>
              <a:t>             </a:t>
            </a:r>
          </a:p>
          <a:p>
            <a:pPr algn="ctr" eaLnBrk="1" hangingPunct="1">
              <a:lnSpc>
                <a:spcPct val="80000"/>
              </a:lnSpc>
              <a:spcBef>
                <a:spcPct val="0"/>
              </a:spcBef>
              <a:buFontTx/>
              <a:buNone/>
            </a:pPr>
            <a:r>
              <a:rPr lang="en-US" sz="2800" b="1" dirty="0">
                <a:solidFill>
                  <a:srgbClr val="CC0000"/>
                </a:solidFill>
              </a:rPr>
              <a:t>Quantum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314" name="Object 2"/>
              <p:cNvSpPr txBox="1"/>
              <p:nvPr/>
            </p:nvSpPr>
            <p:spPr bwMode="auto">
              <a:xfrm>
                <a:off x="2843213" y="1436688"/>
                <a:ext cx="3549650" cy="1277937"/>
              </a:xfrm>
              <a:prstGeom prst="rect">
                <a:avLst/>
              </a:prstGeom>
              <a:noFill/>
              <a:ln>
                <a:noFill/>
              </a:ln>
              <a:effectLst/>
            </p:spPr>
            <p:txBody>
              <a:bodyPr>
                <a:norm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𝑈</m:t>
                      </m:r>
                      <m:r>
                        <a:rPr lang="en-US" sz="2800" i="1">
                          <a:solidFill>
                            <a:srgbClr val="000000"/>
                          </a:solidFill>
                          <a:latin typeface="Cambria Math" panose="02040503050406030204" pitchFamily="18" charset="0"/>
                        </a:rPr>
                        <m:t>=</m:t>
                      </m:r>
                      <m:nary>
                        <m:naryPr>
                          <m:chr m:val="∑"/>
                          <m:supHide m:val="on"/>
                          <m:ctrlPr>
                            <a:rPr lang="en-US" sz="2800" i="1">
                              <a:solidFill>
                                <a:srgbClr val="000000"/>
                              </a:solidFill>
                              <a:latin typeface="Cambria Math" panose="02040503050406030204" pitchFamily="18" charset="0"/>
                            </a:rPr>
                          </m:ctrlPr>
                        </m:naryPr>
                        <m:sub>
                          <m:r>
                            <a:rPr lang="en-US" sz="2800" i="1">
                              <a:solidFill>
                                <a:srgbClr val="000000"/>
                              </a:solidFill>
                              <a:latin typeface="Cambria Math" panose="02040503050406030204" pitchFamily="18" charset="0"/>
                            </a:rPr>
                            <m:t>𝑛</m:t>
                          </m:r>
                        </m:sub>
                        <m:sup/>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𝑃</m:t>
                              </m:r>
                            </m:e>
                            <m:sub>
                              <m:r>
                                <a:rPr lang="en-US" sz="2800" i="1">
                                  <a:solidFill>
                                    <a:srgbClr val="000000"/>
                                  </a:solidFill>
                                  <a:latin typeface="Cambria Math" panose="02040503050406030204" pitchFamily="18" charset="0"/>
                                </a:rPr>
                                <m:t>𝑛</m:t>
                              </m:r>
                            </m:sub>
                          </m:sSub>
                        </m:e>
                      </m:nary>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𝜀</m:t>
                          </m:r>
                        </m:e>
                        <m:sub>
                          <m:r>
                            <a:rPr lang="en-US" sz="2800" i="1">
                              <a:solidFill>
                                <a:srgbClr val="000000"/>
                              </a:solidFill>
                              <a:latin typeface="Cambria Math" panose="02040503050406030204" pitchFamily="18" charset="0"/>
                            </a:rPr>
                            <m:t>𝑛</m:t>
                          </m:r>
                        </m:sub>
                      </m:sSub>
                    </m:oMath>
                  </m:oMathPara>
                </a14:m>
                <a:endParaRPr lang="en-US" sz="2800" dirty="0"/>
              </a:p>
            </p:txBody>
          </p:sp>
        </mc:Choice>
        <mc:Fallback xmlns="">
          <p:sp>
            <p:nvSpPr>
              <p:cNvPr id="13314" name="Object 2"/>
              <p:cNvSpPr txBox="1">
                <a:spLocks noRot="1" noChangeAspect="1" noMove="1" noResize="1" noEditPoints="1" noAdjustHandles="1" noChangeArrowheads="1" noChangeShapeType="1" noTextEdit="1"/>
              </p:cNvSpPr>
              <p:nvPr/>
            </p:nvSpPr>
            <p:spPr bwMode="auto">
              <a:xfrm>
                <a:off x="2843213" y="1436688"/>
                <a:ext cx="3549650" cy="1277937"/>
              </a:xfrm>
              <a:prstGeom prst="rect">
                <a:avLst/>
              </a:prstGeom>
              <a:blipFill>
                <a:blip r:embed="rId4"/>
                <a:stretch>
                  <a:fillRect/>
                </a:stretch>
              </a:blipFill>
              <a:ln>
                <a:noFill/>
              </a:ln>
              <a:effectLst/>
              <a:extLst/>
            </p:spPr>
            <p:txBody>
              <a:bodyPr/>
              <a:lstStyle/>
              <a:p>
                <a:r>
                  <a:rPr lang="en-US">
                    <a:noFill/>
                  </a:rPr>
                  <a:t> </a:t>
                </a:r>
              </a:p>
            </p:txBody>
          </p:sp>
        </mc:Fallback>
      </mc:AlternateContent>
      <p:sp>
        <p:nvSpPr>
          <p:cNvPr id="18438" name="Text Box 6"/>
          <p:cNvSpPr txBox="1">
            <a:spLocks noChangeArrowheads="1"/>
          </p:cNvSpPr>
          <p:nvPr/>
        </p:nvSpPr>
        <p:spPr bwMode="auto">
          <a:xfrm>
            <a:off x="0" y="2317409"/>
            <a:ext cx="4286251" cy="169277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2600" dirty="0">
                <a:solidFill>
                  <a:srgbClr val="000000"/>
                </a:solidFill>
              </a:rPr>
              <a:t>The e</a:t>
            </a:r>
            <a:r>
              <a:rPr lang="tr-TR" sz="2600" dirty="0">
                <a:solidFill>
                  <a:srgbClr val="000000"/>
                </a:solidFill>
              </a:rPr>
              <a:t>nergy of a harmonic oscillator and hence of a lattice mode of angular frequency </a:t>
            </a:r>
            <a:r>
              <a:rPr lang="tr-TR" sz="2600" dirty="0">
                <a:solidFill>
                  <a:srgbClr val="000000"/>
                </a:solidFill>
                <a:sym typeface="Symbol" panose="05050102010706020507" pitchFamily="18" charset="2"/>
              </a:rPr>
              <a:t></a:t>
            </a:r>
            <a:r>
              <a:rPr lang="tr-TR" sz="2600" dirty="0">
                <a:solidFill>
                  <a:srgbClr val="000000"/>
                </a:solidFill>
              </a:rPr>
              <a:t> at temperature T  </a:t>
            </a:r>
          </a:p>
        </p:txBody>
      </p:sp>
      <p:sp>
        <p:nvSpPr>
          <p:cNvPr id="18440" name="Text Box 8"/>
          <p:cNvSpPr txBox="1">
            <a:spLocks noChangeArrowheads="1"/>
          </p:cNvSpPr>
          <p:nvPr/>
        </p:nvSpPr>
        <p:spPr bwMode="auto">
          <a:xfrm>
            <a:off x="5768975" y="2384199"/>
            <a:ext cx="3051175" cy="9540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tr-TR" sz="2800" dirty="0">
                <a:solidFill>
                  <a:srgbClr val="000000"/>
                </a:solidFill>
              </a:rPr>
              <a:t> Energy of </a:t>
            </a:r>
            <a:r>
              <a:rPr lang="en-US" sz="2800" dirty="0">
                <a:solidFill>
                  <a:srgbClr val="000000"/>
                </a:solidFill>
              </a:rPr>
              <a:t>a single </a:t>
            </a:r>
            <a:r>
              <a:rPr lang="tr-TR" sz="2800" dirty="0">
                <a:solidFill>
                  <a:srgbClr val="000000"/>
                </a:solidFill>
              </a:rPr>
              <a:t>oscillator </a:t>
            </a:r>
          </a:p>
        </p:txBody>
      </p:sp>
      <p:graphicFrame>
        <p:nvGraphicFramePr>
          <p:cNvPr id="13317" name="Object 3"/>
          <p:cNvGraphicFramePr>
            <a:graphicFrameLocks noChangeAspect="1"/>
          </p:cNvGraphicFramePr>
          <p:nvPr>
            <p:extLst>
              <p:ext uri="{D42A27DB-BD31-4B8C-83A1-F6EECF244321}">
                <p14:modId xmlns:p14="http://schemas.microsoft.com/office/powerpoint/2010/main" val="4120063612"/>
              </p:ext>
            </p:extLst>
          </p:nvPr>
        </p:nvGraphicFramePr>
        <p:xfrm>
          <a:off x="5968837" y="3365270"/>
          <a:ext cx="2711450" cy="1168400"/>
        </p:xfrm>
        <a:graphic>
          <a:graphicData uri="http://schemas.openxmlformats.org/presentationml/2006/ole">
            <mc:AlternateContent xmlns:mc="http://schemas.openxmlformats.org/markup-compatibility/2006">
              <mc:Choice xmlns:v="urn:schemas-microsoft-com:vml" Requires="v">
                <p:oleObj name="Equation" r:id="rId5" imgW="1002865" imgH="431613" progId="Equation.DSMT4">
                  <p:embed/>
                </p:oleObj>
              </mc:Choice>
              <mc:Fallback>
                <p:oleObj name="Equation" r:id="rId5" imgW="1002865"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837" y="3365270"/>
                        <a:ext cx="27114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3" name="Text Box 11"/>
          <p:cNvSpPr txBox="1">
            <a:spLocks noChangeArrowheads="1"/>
          </p:cNvSpPr>
          <p:nvPr/>
        </p:nvSpPr>
        <p:spPr bwMode="auto">
          <a:xfrm>
            <a:off x="0" y="4688159"/>
            <a:ext cx="4631871" cy="13849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tr-TR" sz="2800" dirty="0">
                <a:solidFill>
                  <a:srgbClr val="000000"/>
                </a:solidFill>
              </a:rPr>
              <a:t>The probability of the oscillator being in this level as given by the Boltzman factor </a:t>
            </a:r>
          </a:p>
        </p:txBody>
      </p:sp>
      <p:graphicFrame>
        <p:nvGraphicFramePr>
          <p:cNvPr id="77840" name="Object 4"/>
          <p:cNvGraphicFramePr>
            <a:graphicFrameLocks noChangeAspect="1"/>
          </p:cNvGraphicFramePr>
          <p:nvPr>
            <p:extLst>
              <p:ext uri="{D42A27DB-BD31-4B8C-83A1-F6EECF244321}">
                <p14:modId xmlns:p14="http://schemas.microsoft.com/office/powerpoint/2010/main" val="1364211544"/>
              </p:ext>
            </p:extLst>
          </p:nvPr>
        </p:nvGraphicFramePr>
        <p:xfrm>
          <a:off x="634774" y="6073154"/>
          <a:ext cx="3530600" cy="762000"/>
        </p:xfrm>
        <a:graphic>
          <a:graphicData uri="http://schemas.openxmlformats.org/presentationml/2006/ole">
            <mc:AlternateContent xmlns:mc="http://schemas.openxmlformats.org/markup-compatibility/2006">
              <mc:Choice xmlns:v="urn:schemas-microsoft-com:vml" Requires="v">
                <p:oleObj name="Equation" r:id="rId7" imgW="1765300" imgH="381000" progId="Equation.DSMT4">
                  <p:embed/>
                </p:oleObj>
              </mc:Choice>
              <mc:Fallback>
                <p:oleObj name="Equation" r:id="rId7" imgW="1765300" imgH="3810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774" y="6073154"/>
                        <a:ext cx="353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2"/>
          <p:cNvSpPr txBox="1">
            <a:spLocks noChangeArrowheads="1"/>
          </p:cNvSpPr>
          <p:nvPr/>
        </p:nvSpPr>
        <p:spPr bwMode="auto">
          <a:xfrm>
            <a:off x="381000" y="865188"/>
            <a:ext cx="85010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b="1" dirty="0">
                <a:solidFill>
                  <a:srgbClr val="333399"/>
                </a:solidFill>
              </a:rPr>
              <a:t>Treating Phonons like QM Oscillator </a:t>
            </a:r>
          </a:p>
          <a:p>
            <a:pPr algn="ctr" eaLnBrk="1" hangingPunct="1">
              <a:spcBef>
                <a:spcPct val="0"/>
              </a:spcBef>
              <a:buFontTx/>
              <a:buNone/>
            </a:pPr>
            <a:r>
              <a:rPr lang="en-US" sz="2800" b="1" dirty="0">
                <a:solidFill>
                  <a:srgbClr val="CC0000"/>
                </a:solidFill>
              </a:rPr>
              <a:t>Einstein Model = </a:t>
            </a:r>
            <a:r>
              <a:rPr lang="tr-TR" sz="2800" dirty="0"/>
              <a:t>Heat capacity C can be found by differentiating the </a:t>
            </a:r>
            <a:r>
              <a:rPr lang="en-US" sz="2800" dirty="0"/>
              <a:t>QM </a:t>
            </a:r>
            <a:r>
              <a:rPr lang="tr-TR" sz="2800" dirty="0"/>
              <a:t>average </a:t>
            </a:r>
            <a:r>
              <a:rPr lang="en-US" sz="2800" dirty="0"/>
              <a:t>phonon </a:t>
            </a:r>
            <a:r>
              <a:rPr lang="tr-TR" sz="2800" dirty="0"/>
              <a:t>energy</a:t>
            </a:r>
          </a:p>
          <a:p>
            <a:pPr algn="ctr" eaLnBrk="1" hangingPunct="1">
              <a:spcBef>
                <a:spcPct val="0"/>
              </a:spcBef>
              <a:buFontTx/>
              <a:buNone/>
            </a:pPr>
            <a:endParaRPr lang="en-US" sz="2800" b="1" dirty="0">
              <a:solidFill>
                <a:srgbClr val="CC0000"/>
              </a:solidFill>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0289" y="4119671"/>
            <a:ext cx="4041774" cy="2738329"/>
          </a:xfrm>
          <a:prstGeom prst="rect">
            <a:avLst/>
          </a:prstGeom>
        </p:spPr>
      </p:pic>
      <p:sp>
        <p:nvSpPr>
          <p:cNvPr id="13" name="TextBox 12">
            <a:extLst>
              <a:ext uri="{FF2B5EF4-FFF2-40B4-BE49-F238E27FC236}">
                <a16:creationId xmlns:a16="http://schemas.microsoft.com/office/drawing/2014/main" id="{72D903F4-FD24-4F39-A568-A1D6F1F26517}"/>
              </a:ext>
            </a:extLst>
          </p:cNvPr>
          <p:cNvSpPr txBox="1"/>
          <p:nvPr/>
        </p:nvSpPr>
        <p:spPr>
          <a:xfrm>
            <a:off x="0" y="4318715"/>
            <a:ext cx="5786040" cy="400110"/>
          </a:xfrm>
          <a:prstGeom prst="rect">
            <a:avLst/>
          </a:prstGeom>
          <a:noFill/>
        </p:spPr>
        <p:txBody>
          <a:bodyPr wrap="square" rtlCol="0">
            <a:spAutoFit/>
          </a:bodyPr>
          <a:lstStyle/>
          <a:p>
            <a:r>
              <a:rPr lang="en-US" sz="2000" b="1" dirty="0">
                <a:solidFill>
                  <a:srgbClr val="FF0000"/>
                </a:solidFill>
              </a:rPr>
              <a:t>Heat capacity is just </a:t>
            </a:r>
            <a:r>
              <a:rPr lang="en-US" sz="2000" b="1" dirty="0" err="1">
                <a:solidFill>
                  <a:srgbClr val="FF0000"/>
                </a:solidFill>
              </a:rPr>
              <a:t>d</a:t>
            </a:r>
            <a:r>
              <a:rPr lang="en-US" sz="2000" b="1" i="1" dirty="0" err="1">
                <a:solidFill>
                  <a:srgbClr val="FF0000"/>
                </a:solidFill>
                <a:sym typeface="Symbol" panose="05050102010706020507" pitchFamily="18" charset="2"/>
              </a:rPr>
              <a:t>U</a:t>
            </a:r>
            <a:r>
              <a:rPr lang="en-US" sz="2000" b="1" i="1" dirty="0">
                <a:solidFill>
                  <a:srgbClr val="FF0000"/>
                </a:solidFill>
              </a:rPr>
              <a:t>/</a:t>
            </a:r>
            <a:r>
              <a:rPr lang="en-US" sz="2000" b="1" dirty="0">
                <a:solidFill>
                  <a:srgbClr val="FF0000"/>
                </a:solidFill>
              </a:rPr>
              <a:t>dT, need in terms of T.</a:t>
            </a:r>
          </a:p>
        </p:txBody>
      </p:sp>
      <p:sp>
        <p:nvSpPr>
          <p:cNvPr id="4" name="TextBox 3"/>
          <p:cNvSpPr txBox="1"/>
          <p:nvPr/>
        </p:nvSpPr>
        <p:spPr>
          <a:xfrm>
            <a:off x="-26020" y="3979514"/>
            <a:ext cx="6196413" cy="400110"/>
          </a:xfrm>
          <a:prstGeom prst="rect">
            <a:avLst/>
          </a:prstGeom>
          <a:noFill/>
        </p:spPr>
        <p:txBody>
          <a:bodyPr wrap="square" rtlCol="0">
            <a:spAutoFit/>
          </a:bodyPr>
          <a:lstStyle/>
          <a:p>
            <a:r>
              <a:rPr lang="en-US" sz="2000" b="1" dirty="0">
                <a:solidFill>
                  <a:srgbClr val="FF0000"/>
                </a:solidFill>
              </a:rPr>
              <a:t>What happens to </a:t>
            </a:r>
            <a:r>
              <a:rPr lang="en-US" sz="2000" b="1" i="1" dirty="0">
                <a:solidFill>
                  <a:srgbClr val="FF0000"/>
                </a:solidFill>
                <a:sym typeface="Symbol" panose="05050102010706020507" pitchFamily="18" charset="2"/>
              </a:rPr>
              <a:t>U </a:t>
            </a:r>
            <a:r>
              <a:rPr lang="en-US" sz="2000" b="1" dirty="0">
                <a:solidFill>
                  <a:srgbClr val="FF0000"/>
                </a:solidFill>
              </a:rPr>
              <a:t>as the temperature increases?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8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8438" grpId="0" animBg="1"/>
      <p:bldP spid="18440" grpId="0" animBg="1"/>
      <p:bldP spid="18443" grpId="0" animBg="1"/>
      <p:bldP spid="1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Object 3"/>
          <p:cNvGraphicFramePr>
            <a:graphicFrameLocks noChangeAspect="1"/>
          </p:cNvGraphicFramePr>
          <p:nvPr/>
        </p:nvGraphicFramePr>
        <p:xfrm>
          <a:off x="2362200" y="304800"/>
          <a:ext cx="5292725" cy="1773238"/>
        </p:xfrm>
        <a:graphic>
          <a:graphicData uri="http://schemas.openxmlformats.org/presentationml/2006/ole">
            <mc:AlternateContent xmlns:mc="http://schemas.openxmlformats.org/markup-compatibility/2006">
              <mc:Choice xmlns:v="urn:schemas-microsoft-com:vml" Requires="v">
                <p:oleObj name="Equation" r:id="rId3" imgW="2654300" imgH="889000" progId="Equation.DSMT4">
                  <p:embed/>
                </p:oleObj>
              </mc:Choice>
              <mc:Fallback>
                <p:oleObj name="Equation" r:id="rId3" imgW="2654300" imgH="889000" progId="Equation.DSMT4">
                  <p:embed/>
                  <p:pic>
                    <p:nvPicPr>
                      <p:cNvPr id="194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4800"/>
                        <a:ext cx="5292725" cy="1773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5"/>
          <p:cNvGraphicFramePr>
            <a:graphicFrameLocks noChangeAspect="1"/>
          </p:cNvGraphicFramePr>
          <p:nvPr/>
        </p:nvGraphicFramePr>
        <p:xfrm>
          <a:off x="325438" y="442913"/>
          <a:ext cx="1684337" cy="1543050"/>
        </p:xfrm>
        <a:graphic>
          <a:graphicData uri="http://schemas.openxmlformats.org/presentationml/2006/ole">
            <mc:AlternateContent xmlns:mc="http://schemas.openxmlformats.org/markup-compatibility/2006">
              <mc:Choice xmlns:v="urn:schemas-microsoft-com:vml" Requires="v">
                <p:oleObj name="Equation" r:id="rId5" imgW="761760" imgH="698400" progId="Equation.3">
                  <p:embed/>
                </p:oleObj>
              </mc:Choice>
              <mc:Fallback>
                <p:oleObj name="Equation" r:id="rId5" imgW="761760" imgH="698400" progId="Equation.3">
                  <p:embed/>
                  <p:pic>
                    <p:nvPicPr>
                      <p:cNvPr id="19462" name="Object 5"/>
                      <p:cNvPicPr>
                        <a:picLocks noChangeAspect="1" noChangeArrowheads="1"/>
                      </p:cNvPicPr>
                      <p:nvPr/>
                    </p:nvPicPr>
                    <p:blipFill>
                      <a:blip r:embed="rId6"/>
                      <a:srcRect/>
                      <a:stretch>
                        <a:fillRect/>
                      </a:stretch>
                    </p:blipFill>
                    <p:spPr bwMode="auto">
                      <a:xfrm>
                        <a:off x="325438" y="442913"/>
                        <a:ext cx="1684337" cy="1543050"/>
                      </a:xfrm>
                      <a:prstGeom prst="rect">
                        <a:avLst/>
                      </a:prstGeom>
                      <a:noFill/>
                      <a:ln w="9525">
                        <a:solidFill>
                          <a:schemeClr val="tx2"/>
                        </a:solidFill>
                        <a:miter lim="800000"/>
                        <a:headEnd/>
                        <a:tailEnd/>
                      </a:ln>
                      <a:effectLst/>
                      <a:extLst>
                        <a:ext uri="{909E8E84-426E-40DD-AFC4-6F175D3DCCD1}">
                          <a14:hiddenFill xmlns:a14="http://schemas.microsoft.com/office/drawing/2010/main">
                            <a:gradFill rotWithShape="1">
                              <a:gsLst>
                                <a:gs pos="0">
                                  <a:srgbClr val="FF0000"/>
                                </a:gs>
                                <a:gs pos="50000">
                                  <a:srgbClr val="FFFFFF"/>
                                </a:gs>
                                <a:gs pos="100000">
                                  <a:srgbClr val="FF0000"/>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152400" y="3558382"/>
            <a:ext cx="9906000" cy="54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6369" y="4225925"/>
            <a:ext cx="9906000" cy="57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9C5AD48-AF99-4EF9-9E18-3DD0C168C957}"/>
              </a:ext>
            </a:extLst>
          </p:cNvPr>
          <p:cNvSpPr txBox="1"/>
          <p:nvPr/>
        </p:nvSpPr>
        <p:spPr>
          <a:xfrm>
            <a:off x="7313215" y="1276550"/>
            <a:ext cx="2209800" cy="1077218"/>
          </a:xfrm>
          <a:prstGeom prst="rect">
            <a:avLst/>
          </a:prstGeom>
          <a:noFill/>
        </p:spPr>
        <p:txBody>
          <a:bodyPr wrap="square" rtlCol="0">
            <a:spAutoFit/>
          </a:bodyPr>
          <a:lstStyle/>
          <a:p>
            <a:pPr algn="ctr"/>
            <a:r>
              <a:rPr lang="en-US" sz="3200" b="1" dirty="0">
                <a:solidFill>
                  <a:srgbClr val="FF0000"/>
                </a:solidFill>
                <a:sym typeface="Symbol" panose="05050102010706020507" pitchFamily="18" charset="2"/>
              </a:rPr>
              <a:t></a:t>
            </a:r>
            <a:r>
              <a:rPr lang="en-US" sz="3200" b="1" dirty="0">
                <a:solidFill>
                  <a:srgbClr val="FF0000"/>
                </a:solidFill>
              </a:rPr>
              <a:t> Seen before?</a:t>
            </a:r>
          </a:p>
        </p:txBody>
      </p:sp>
      <p:graphicFrame>
        <p:nvGraphicFramePr>
          <p:cNvPr id="2" name="Object 3">
            <a:extLst>
              <a:ext uri="{FF2B5EF4-FFF2-40B4-BE49-F238E27FC236}">
                <a16:creationId xmlns:a16="http://schemas.microsoft.com/office/drawing/2014/main" id="{A7AEAF3F-EB3E-1591-8F92-948E7CB42F15}"/>
              </a:ext>
            </a:extLst>
          </p:cNvPr>
          <p:cNvGraphicFramePr>
            <a:graphicFrameLocks noChangeAspect="1"/>
          </p:cNvGraphicFramePr>
          <p:nvPr>
            <p:extLst>
              <p:ext uri="{D42A27DB-BD31-4B8C-83A1-F6EECF244321}">
                <p14:modId xmlns:p14="http://schemas.microsoft.com/office/powerpoint/2010/main" val="522302385"/>
              </p:ext>
            </p:extLst>
          </p:nvPr>
        </p:nvGraphicFramePr>
        <p:xfrm>
          <a:off x="5968837" y="3365270"/>
          <a:ext cx="2711450" cy="1168400"/>
        </p:xfrm>
        <a:graphic>
          <a:graphicData uri="http://schemas.openxmlformats.org/presentationml/2006/ole">
            <mc:AlternateContent xmlns:mc="http://schemas.openxmlformats.org/markup-compatibility/2006">
              <mc:Choice xmlns:v="urn:schemas-microsoft-com:vml" Requires="v">
                <p:oleObj name="Equation" r:id="rId7" imgW="1002865" imgH="431613" progId="Equation.DSMT4">
                  <p:embed/>
                </p:oleObj>
              </mc:Choice>
              <mc:Fallback>
                <p:oleObj name="Equation" r:id="rId7" imgW="1002865" imgH="431613" progId="Equation.DSMT4">
                  <p:embed/>
                  <p:pic>
                    <p:nvPicPr>
                      <p:cNvPr id="1331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8837" y="3365270"/>
                        <a:ext cx="27114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4">
            <a:extLst>
              <a:ext uri="{FF2B5EF4-FFF2-40B4-BE49-F238E27FC236}">
                <a16:creationId xmlns:a16="http://schemas.microsoft.com/office/drawing/2014/main" id="{0111465A-DB9A-2CF8-0BE4-9236467833C4}"/>
              </a:ext>
            </a:extLst>
          </p:cNvPr>
          <p:cNvGraphicFramePr>
            <a:graphicFrameLocks noChangeAspect="1"/>
          </p:cNvGraphicFramePr>
          <p:nvPr>
            <p:extLst>
              <p:ext uri="{D42A27DB-BD31-4B8C-83A1-F6EECF244321}">
                <p14:modId xmlns:p14="http://schemas.microsoft.com/office/powerpoint/2010/main" val="2503616276"/>
              </p:ext>
            </p:extLst>
          </p:nvPr>
        </p:nvGraphicFramePr>
        <p:xfrm>
          <a:off x="634774" y="6073154"/>
          <a:ext cx="3530600" cy="762000"/>
        </p:xfrm>
        <a:graphic>
          <a:graphicData uri="http://schemas.openxmlformats.org/presentationml/2006/ole">
            <mc:AlternateContent xmlns:mc="http://schemas.openxmlformats.org/markup-compatibility/2006">
              <mc:Choice xmlns:v="urn:schemas-microsoft-com:vml" Requires="v">
                <p:oleObj name="Equation" r:id="rId9" imgW="1765300" imgH="381000" progId="Equation.DSMT4">
                  <p:embed/>
                </p:oleObj>
              </mc:Choice>
              <mc:Fallback>
                <p:oleObj name="Equation" r:id="rId9" imgW="1765300" imgH="381000" progId="Equation.DSMT4">
                  <p:embed/>
                  <p:pic>
                    <p:nvPicPr>
                      <p:cNvPr id="7784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774" y="6073154"/>
                        <a:ext cx="353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4485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Grp="1" noChangeAspect="1"/>
          </p:cNvGraphicFramePr>
          <p:nvPr>
            <p:ph idx="4294967295"/>
          </p:nvPr>
        </p:nvGraphicFramePr>
        <p:xfrm>
          <a:off x="2209800" y="2116138"/>
          <a:ext cx="5173663" cy="2625725"/>
        </p:xfrm>
        <a:graphic>
          <a:graphicData uri="http://schemas.openxmlformats.org/presentationml/2006/ole">
            <mc:AlternateContent xmlns:mc="http://schemas.openxmlformats.org/markup-compatibility/2006">
              <mc:Choice xmlns:v="urn:schemas-microsoft-com:vml" Requires="v">
                <p:oleObj name="Equation" r:id="rId3" imgW="2425700" imgH="1193800" progId="Equation.DSMT4">
                  <p:embed/>
                </p:oleObj>
              </mc:Choice>
              <mc:Fallback>
                <p:oleObj name="Equation" r:id="rId3" imgW="2425700" imgH="1193800" progId="Equation.DSMT4">
                  <p:embed/>
                  <p:pic>
                    <p:nvPicPr>
                      <p:cNvPr id="788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16138"/>
                        <a:ext cx="5173663" cy="262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362200" y="304800"/>
          <a:ext cx="5292725" cy="1773238"/>
        </p:xfrm>
        <a:graphic>
          <a:graphicData uri="http://schemas.openxmlformats.org/presentationml/2006/ole">
            <mc:AlternateContent xmlns:mc="http://schemas.openxmlformats.org/markup-compatibility/2006">
              <mc:Choice xmlns:v="urn:schemas-microsoft-com:vml" Requires="v">
                <p:oleObj name="Equation" r:id="rId5" imgW="2654300" imgH="889000" progId="Equation.DSMT4">
                  <p:embed/>
                </p:oleObj>
              </mc:Choice>
              <mc:Fallback>
                <p:oleObj name="Equation" r:id="rId5" imgW="2654300" imgH="889000" progId="Equation.DSMT4">
                  <p:embed/>
                  <p:pic>
                    <p:nvPicPr>
                      <p:cNvPr id="194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4800"/>
                        <a:ext cx="5292725" cy="1773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5"/>
          <p:cNvGraphicFramePr>
            <a:graphicFrameLocks noChangeAspect="1"/>
          </p:cNvGraphicFramePr>
          <p:nvPr/>
        </p:nvGraphicFramePr>
        <p:xfrm>
          <a:off x="325438" y="442913"/>
          <a:ext cx="1684337" cy="1543050"/>
        </p:xfrm>
        <a:graphic>
          <a:graphicData uri="http://schemas.openxmlformats.org/presentationml/2006/ole">
            <mc:AlternateContent xmlns:mc="http://schemas.openxmlformats.org/markup-compatibility/2006">
              <mc:Choice xmlns:v="urn:schemas-microsoft-com:vml" Requires="v">
                <p:oleObj name="Equation" r:id="rId7" imgW="761760" imgH="698400" progId="Equation.3">
                  <p:embed/>
                </p:oleObj>
              </mc:Choice>
              <mc:Fallback>
                <p:oleObj name="Equation" r:id="rId7" imgW="761760" imgH="698400" progId="Equation.3">
                  <p:embed/>
                  <p:pic>
                    <p:nvPicPr>
                      <p:cNvPr id="19462" name="Object 5"/>
                      <p:cNvPicPr>
                        <a:picLocks noChangeAspect="1" noChangeArrowheads="1"/>
                      </p:cNvPicPr>
                      <p:nvPr/>
                    </p:nvPicPr>
                    <p:blipFill>
                      <a:blip r:embed="rId8"/>
                      <a:srcRect/>
                      <a:stretch>
                        <a:fillRect/>
                      </a:stretch>
                    </p:blipFill>
                    <p:spPr bwMode="auto">
                      <a:xfrm>
                        <a:off x="325438" y="442913"/>
                        <a:ext cx="1684337" cy="1543050"/>
                      </a:xfrm>
                      <a:prstGeom prst="rect">
                        <a:avLst/>
                      </a:prstGeom>
                      <a:noFill/>
                      <a:ln w="9525">
                        <a:solidFill>
                          <a:schemeClr val="tx2"/>
                        </a:solidFill>
                        <a:miter lim="800000"/>
                        <a:headEnd/>
                        <a:tailEnd/>
                      </a:ln>
                      <a:effectLst/>
                      <a:extLst>
                        <a:ext uri="{909E8E84-426E-40DD-AFC4-6F175D3DCCD1}">
                          <a14:hiddenFill xmlns:a14="http://schemas.microsoft.com/office/drawing/2010/main">
                            <a:gradFill rotWithShape="1">
                              <a:gsLst>
                                <a:gs pos="0">
                                  <a:srgbClr val="FF0000"/>
                                </a:gs>
                                <a:gs pos="50000">
                                  <a:srgbClr val="FFFFFF"/>
                                </a:gs>
                                <a:gs pos="100000">
                                  <a:srgbClr val="FF0000"/>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152400" y="3558382"/>
            <a:ext cx="9906000" cy="54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6369" y="4225925"/>
            <a:ext cx="9906000" cy="57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9C5AD48-AF99-4EF9-9E18-3DD0C168C957}"/>
              </a:ext>
            </a:extLst>
          </p:cNvPr>
          <p:cNvSpPr txBox="1"/>
          <p:nvPr/>
        </p:nvSpPr>
        <p:spPr>
          <a:xfrm>
            <a:off x="7313215" y="1276550"/>
            <a:ext cx="2209800" cy="1077218"/>
          </a:xfrm>
          <a:prstGeom prst="rect">
            <a:avLst/>
          </a:prstGeom>
          <a:noFill/>
        </p:spPr>
        <p:txBody>
          <a:bodyPr wrap="square" rtlCol="0">
            <a:spAutoFit/>
          </a:bodyPr>
          <a:lstStyle/>
          <a:p>
            <a:pPr algn="ctr"/>
            <a:r>
              <a:rPr lang="en-US" sz="3200" b="1" dirty="0">
                <a:solidFill>
                  <a:srgbClr val="FF0000"/>
                </a:solidFill>
                <a:sym typeface="Symbol" panose="05050102010706020507" pitchFamily="18" charset="2"/>
              </a:rPr>
              <a:t></a:t>
            </a:r>
            <a:r>
              <a:rPr lang="en-US" sz="3200" b="1" dirty="0">
                <a:solidFill>
                  <a:srgbClr val="FF0000"/>
                </a:solidFill>
              </a:rPr>
              <a:t> Seen before?</a:t>
            </a:r>
          </a:p>
        </p:txBody>
      </p:sp>
      <p:sp>
        <p:nvSpPr>
          <p:cNvPr id="13" name="Rectangle 12"/>
          <p:cNvSpPr>
            <a:spLocks noChangeArrowheads="1"/>
          </p:cNvSpPr>
          <p:nvPr/>
        </p:nvSpPr>
        <p:spPr bwMode="auto">
          <a:xfrm>
            <a:off x="0" y="2252485"/>
            <a:ext cx="2209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1800" b="1" dirty="0"/>
              <a:t>Partition function</a:t>
            </a:r>
          </a:p>
          <a:p>
            <a:pPr algn="ctr" eaLnBrk="1" hangingPunct="1">
              <a:spcBef>
                <a:spcPct val="0"/>
              </a:spcBef>
              <a:buFontTx/>
              <a:buNone/>
            </a:pPr>
            <a:r>
              <a:rPr lang="en-US" sz="1800" b="1" dirty="0"/>
              <a:t>(</a:t>
            </a:r>
            <a:r>
              <a:rPr lang="en-US" sz="1800" dirty="0"/>
              <a:t>describes the statistical properties of a system in equilibrium)</a:t>
            </a:r>
          </a:p>
        </p:txBody>
      </p:sp>
      <p:sp>
        <p:nvSpPr>
          <p:cNvPr id="5" name="TextBox 4">
            <a:extLst>
              <a:ext uri="{FF2B5EF4-FFF2-40B4-BE49-F238E27FC236}">
                <a16:creationId xmlns:a16="http://schemas.microsoft.com/office/drawing/2014/main" id="{D34C87E8-E438-4B09-B3AA-332CFE02C65E}"/>
              </a:ext>
            </a:extLst>
          </p:cNvPr>
          <p:cNvSpPr txBox="1"/>
          <p:nvPr/>
        </p:nvSpPr>
        <p:spPr>
          <a:xfrm>
            <a:off x="7056486" y="3425478"/>
            <a:ext cx="2209800" cy="646331"/>
          </a:xfrm>
          <a:prstGeom prst="rect">
            <a:avLst/>
          </a:prstGeom>
          <a:noFill/>
        </p:spPr>
        <p:txBody>
          <a:bodyPr wrap="square" rtlCol="0">
            <a:spAutoFit/>
          </a:bodyPr>
          <a:lstStyle/>
          <a:p>
            <a:pPr algn="ctr"/>
            <a:r>
              <a:rPr lang="en-US" dirty="0"/>
              <a:t>Can you think of a trick to simplify this? </a:t>
            </a:r>
          </a:p>
        </p:txBody>
      </p:sp>
    </p:spTree>
    <p:extLst>
      <p:ext uri="{BB962C8B-B14F-4D97-AF65-F5344CB8AC3E}">
        <p14:creationId xmlns:p14="http://schemas.microsoft.com/office/powerpoint/2010/main" val="2875688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Grp="1" noChangeAspect="1"/>
          </p:cNvGraphicFramePr>
          <p:nvPr>
            <p:ph idx="4294967295"/>
          </p:nvPr>
        </p:nvGraphicFramePr>
        <p:xfrm>
          <a:off x="2209800" y="2116138"/>
          <a:ext cx="5173663" cy="2625725"/>
        </p:xfrm>
        <a:graphic>
          <a:graphicData uri="http://schemas.openxmlformats.org/presentationml/2006/ole">
            <mc:AlternateContent xmlns:mc="http://schemas.openxmlformats.org/markup-compatibility/2006">
              <mc:Choice xmlns:v="urn:schemas-microsoft-com:vml" Requires="v">
                <p:oleObj name="Equation" r:id="rId3" imgW="2425700" imgH="1193800" progId="Equation.DSMT4">
                  <p:embed/>
                </p:oleObj>
              </mc:Choice>
              <mc:Fallback>
                <p:oleObj name="Equation" r:id="rId3" imgW="2425700" imgH="1193800" progId="Equation.DSMT4">
                  <p:embed/>
                  <p:pic>
                    <p:nvPicPr>
                      <p:cNvPr id="788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16138"/>
                        <a:ext cx="5173663" cy="262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362200" y="304800"/>
          <a:ext cx="5292725" cy="1773238"/>
        </p:xfrm>
        <a:graphic>
          <a:graphicData uri="http://schemas.openxmlformats.org/presentationml/2006/ole">
            <mc:AlternateContent xmlns:mc="http://schemas.openxmlformats.org/markup-compatibility/2006">
              <mc:Choice xmlns:v="urn:schemas-microsoft-com:vml" Requires="v">
                <p:oleObj name="Equation" r:id="rId5" imgW="2654300" imgH="889000" progId="Equation.DSMT4">
                  <p:embed/>
                </p:oleObj>
              </mc:Choice>
              <mc:Fallback>
                <p:oleObj name="Equation" r:id="rId5" imgW="2654300" imgH="889000" progId="Equation.DSMT4">
                  <p:embed/>
                  <p:pic>
                    <p:nvPicPr>
                      <p:cNvPr id="194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4800"/>
                        <a:ext cx="5292725" cy="1773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5"/>
          <p:cNvGraphicFramePr>
            <a:graphicFrameLocks noChangeAspect="1"/>
          </p:cNvGraphicFramePr>
          <p:nvPr/>
        </p:nvGraphicFramePr>
        <p:xfrm>
          <a:off x="325438" y="442913"/>
          <a:ext cx="1684337" cy="1543050"/>
        </p:xfrm>
        <a:graphic>
          <a:graphicData uri="http://schemas.openxmlformats.org/presentationml/2006/ole">
            <mc:AlternateContent xmlns:mc="http://schemas.openxmlformats.org/markup-compatibility/2006">
              <mc:Choice xmlns:v="urn:schemas-microsoft-com:vml" Requires="v">
                <p:oleObj name="Equation" r:id="rId7" imgW="761760" imgH="698400" progId="Equation.3">
                  <p:embed/>
                </p:oleObj>
              </mc:Choice>
              <mc:Fallback>
                <p:oleObj name="Equation" r:id="rId7" imgW="761760" imgH="698400" progId="Equation.3">
                  <p:embed/>
                  <p:pic>
                    <p:nvPicPr>
                      <p:cNvPr id="19462" name="Object 5"/>
                      <p:cNvPicPr>
                        <a:picLocks noChangeAspect="1" noChangeArrowheads="1"/>
                      </p:cNvPicPr>
                      <p:nvPr/>
                    </p:nvPicPr>
                    <p:blipFill>
                      <a:blip r:embed="rId8"/>
                      <a:srcRect/>
                      <a:stretch>
                        <a:fillRect/>
                      </a:stretch>
                    </p:blipFill>
                    <p:spPr bwMode="auto">
                      <a:xfrm>
                        <a:off x="325438" y="442913"/>
                        <a:ext cx="1684337" cy="1543050"/>
                      </a:xfrm>
                      <a:prstGeom prst="rect">
                        <a:avLst/>
                      </a:prstGeom>
                      <a:noFill/>
                      <a:ln w="9525">
                        <a:solidFill>
                          <a:schemeClr val="tx2"/>
                        </a:solidFill>
                        <a:miter lim="800000"/>
                        <a:headEnd/>
                        <a:tailEnd/>
                      </a:ln>
                      <a:effectLst/>
                      <a:extLst>
                        <a:ext uri="{909E8E84-426E-40DD-AFC4-6F175D3DCCD1}">
                          <a14:hiddenFill xmlns:a14="http://schemas.microsoft.com/office/drawing/2010/main">
                            <a:gradFill rotWithShape="1">
                              <a:gsLst>
                                <a:gs pos="0">
                                  <a:srgbClr val="FF0000"/>
                                </a:gs>
                                <a:gs pos="50000">
                                  <a:srgbClr val="FFFFFF"/>
                                </a:gs>
                                <a:gs pos="100000">
                                  <a:srgbClr val="FF0000"/>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11"/>
          <p:cNvSpPr/>
          <p:nvPr/>
        </p:nvSpPr>
        <p:spPr>
          <a:xfrm>
            <a:off x="-156369" y="4225925"/>
            <a:ext cx="9906000" cy="57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9C5AD48-AF99-4EF9-9E18-3DD0C168C957}"/>
              </a:ext>
            </a:extLst>
          </p:cNvPr>
          <p:cNvSpPr txBox="1"/>
          <p:nvPr/>
        </p:nvSpPr>
        <p:spPr>
          <a:xfrm>
            <a:off x="7313215" y="1276550"/>
            <a:ext cx="2209800" cy="1077218"/>
          </a:xfrm>
          <a:prstGeom prst="rect">
            <a:avLst/>
          </a:prstGeom>
          <a:noFill/>
        </p:spPr>
        <p:txBody>
          <a:bodyPr wrap="square" rtlCol="0">
            <a:spAutoFit/>
          </a:bodyPr>
          <a:lstStyle/>
          <a:p>
            <a:pPr algn="ctr"/>
            <a:r>
              <a:rPr lang="en-US" sz="3200" b="1" dirty="0">
                <a:solidFill>
                  <a:srgbClr val="FF0000"/>
                </a:solidFill>
                <a:sym typeface="Symbol" panose="05050102010706020507" pitchFamily="18" charset="2"/>
              </a:rPr>
              <a:t></a:t>
            </a:r>
            <a:r>
              <a:rPr lang="en-US" sz="3200" b="1" dirty="0">
                <a:solidFill>
                  <a:srgbClr val="FF0000"/>
                </a:solidFill>
              </a:rPr>
              <a:t> Seen before?</a:t>
            </a:r>
          </a:p>
        </p:txBody>
      </p:sp>
      <p:sp>
        <p:nvSpPr>
          <p:cNvPr id="13" name="Rectangle 12"/>
          <p:cNvSpPr>
            <a:spLocks noChangeArrowheads="1"/>
          </p:cNvSpPr>
          <p:nvPr/>
        </p:nvSpPr>
        <p:spPr bwMode="auto">
          <a:xfrm>
            <a:off x="0" y="2252485"/>
            <a:ext cx="2209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1800" b="1" dirty="0"/>
              <a:t>Partition function</a:t>
            </a:r>
          </a:p>
          <a:p>
            <a:pPr algn="ctr" eaLnBrk="1" hangingPunct="1">
              <a:spcBef>
                <a:spcPct val="0"/>
              </a:spcBef>
              <a:buFontTx/>
              <a:buNone/>
            </a:pPr>
            <a:r>
              <a:rPr lang="en-US" sz="1800" b="1" dirty="0"/>
              <a:t>(</a:t>
            </a:r>
            <a:r>
              <a:rPr lang="en-US" sz="1800" dirty="0"/>
              <a:t>describes the statistical properties of a system in equilibrium)</a:t>
            </a:r>
          </a:p>
        </p:txBody>
      </p:sp>
      <p:sp>
        <p:nvSpPr>
          <p:cNvPr id="5" name="TextBox 4">
            <a:extLst>
              <a:ext uri="{FF2B5EF4-FFF2-40B4-BE49-F238E27FC236}">
                <a16:creationId xmlns:a16="http://schemas.microsoft.com/office/drawing/2014/main" id="{D34C87E8-E438-4B09-B3AA-332CFE02C65E}"/>
              </a:ext>
            </a:extLst>
          </p:cNvPr>
          <p:cNvSpPr txBox="1"/>
          <p:nvPr/>
        </p:nvSpPr>
        <p:spPr>
          <a:xfrm>
            <a:off x="7056486" y="3425478"/>
            <a:ext cx="2209800" cy="646331"/>
          </a:xfrm>
          <a:prstGeom prst="rect">
            <a:avLst/>
          </a:prstGeom>
          <a:noFill/>
        </p:spPr>
        <p:txBody>
          <a:bodyPr wrap="square" rtlCol="0">
            <a:spAutoFit/>
          </a:bodyPr>
          <a:lstStyle/>
          <a:p>
            <a:pPr algn="ctr"/>
            <a:r>
              <a:rPr lang="en-US" dirty="0"/>
              <a:t>Can you think of a trick to simplify this? </a:t>
            </a:r>
          </a:p>
        </p:txBody>
      </p:sp>
    </p:spTree>
    <p:extLst>
      <p:ext uri="{BB962C8B-B14F-4D97-AF65-F5344CB8AC3E}">
        <p14:creationId xmlns:p14="http://schemas.microsoft.com/office/powerpoint/2010/main" val="2847545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Grp="1" noChangeAspect="1"/>
          </p:cNvGraphicFramePr>
          <p:nvPr>
            <p:ph idx="4294967295"/>
          </p:nvPr>
        </p:nvGraphicFramePr>
        <p:xfrm>
          <a:off x="2209800" y="2116138"/>
          <a:ext cx="5173663" cy="2625725"/>
        </p:xfrm>
        <a:graphic>
          <a:graphicData uri="http://schemas.openxmlformats.org/presentationml/2006/ole">
            <mc:AlternateContent xmlns:mc="http://schemas.openxmlformats.org/markup-compatibility/2006">
              <mc:Choice xmlns:v="urn:schemas-microsoft-com:vml" Requires="v">
                <p:oleObj name="Equation" r:id="rId3" imgW="2425700" imgH="1193800" progId="Equation.DSMT4">
                  <p:embed/>
                </p:oleObj>
              </mc:Choice>
              <mc:Fallback>
                <p:oleObj name="Equation" r:id="rId3" imgW="2425700" imgH="1193800" progId="Equation.DSMT4">
                  <p:embed/>
                  <p:pic>
                    <p:nvPicPr>
                      <p:cNvPr id="788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16138"/>
                        <a:ext cx="5173663" cy="262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362200" y="304800"/>
          <a:ext cx="5292725" cy="1773238"/>
        </p:xfrm>
        <a:graphic>
          <a:graphicData uri="http://schemas.openxmlformats.org/presentationml/2006/ole">
            <mc:AlternateContent xmlns:mc="http://schemas.openxmlformats.org/markup-compatibility/2006">
              <mc:Choice xmlns:v="urn:schemas-microsoft-com:vml" Requires="v">
                <p:oleObj name="Equation" r:id="rId5" imgW="2654300" imgH="889000" progId="Equation.DSMT4">
                  <p:embed/>
                </p:oleObj>
              </mc:Choice>
              <mc:Fallback>
                <p:oleObj name="Equation" r:id="rId5" imgW="2654300" imgH="889000" progId="Equation.DSMT4">
                  <p:embed/>
                  <p:pic>
                    <p:nvPicPr>
                      <p:cNvPr id="194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4800"/>
                        <a:ext cx="5292725" cy="1773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53" name="Text Box 6"/>
          <p:cNvSpPr txBox="1">
            <a:spLocks noChangeArrowheads="1"/>
          </p:cNvSpPr>
          <p:nvPr/>
        </p:nvSpPr>
        <p:spPr bwMode="auto">
          <a:xfrm>
            <a:off x="1331913" y="4830763"/>
            <a:ext cx="6480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tr-TR" sz="2200"/>
              <a:t>According to the Binomial expansion for x</a:t>
            </a:r>
            <a:r>
              <a:rPr lang="en-US" sz="2200">
                <a:cs typeface="Times New Roman" panose="02020603050405020304" pitchFamily="18" charset="0"/>
              </a:rPr>
              <a:t>«</a:t>
            </a:r>
            <a:r>
              <a:rPr lang="tr-TR" sz="2200">
                <a:cs typeface="Times New Roman" panose="02020603050405020304" pitchFamily="18" charset="0"/>
              </a:rPr>
              <a:t>1 where</a:t>
            </a:r>
            <a:endParaRPr lang="en-US" sz="2200">
              <a:cs typeface="Times New Roman" panose="02020603050405020304" pitchFamily="18" charset="0"/>
            </a:endParaRPr>
          </a:p>
        </p:txBody>
      </p:sp>
      <p:graphicFrame>
        <p:nvGraphicFramePr>
          <p:cNvPr id="19462" name="Object 5"/>
          <p:cNvGraphicFramePr>
            <a:graphicFrameLocks noChangeAspect="1"/>
          </p:cNvGraphicFramePr>
          <p:nvPr/>
        </p:nvGraphicFramePr>
        <p:xfrm>
          <a:off x="325438" y="442913"/>
          <a:ext cx="1684337" cy="1543050"/>
        </p:xfrm>
        <a:graphic>
          <a:graphicData uri="http://schemas.openxmlformats.org/presentationml/2006/ole">
            <mc:AlternateContent xmlns:mc="http://schemas.openxmlformats.org/markup-compatibility/2006">
              <mc:Choice xmlns:v="urn:schemas-microsoft-com:vml" Requires="v">
                <p:oleObj name="Equation" r:id="rId7" imgW="761760" imgH="698400" progId="Equation.3">
                  <p:embed/>
                </p:oleObj>
              </mc:Choice>
              <mc:Fallback>
                <p:oleObj name="Equation" r:id="rId7" imgW="761760" imgH="698400" progId="Equation.3">
                  <p:embed/>
                  <p:pic>
                    <p:nvPicPr>
                      <p:cNvPr id="19462" name="Object 5"/>
                      <p:cNvPicPr>
                        <a:picLocks noChangeAspect="1" noChangeArrowheads="1"/>
                      </p:cNvPicPr>
                      <p:nvPr/>
                    </p:nvPicPr>
                    <p:blipFill>
                      <a:blip r:embed="rId8"/>
                      <a:srcRect/>
                      <a:stretch>
                        <a:fillRect/>
                      </a:stretch>
                    </p:blipFill>
                    <p:spPr bwMode="auto">
                      <a:xfrm>
                        <a:off x="325438" y="442913"/>
                        <a:ext cx="1684337" cy="1543050"/>
                      </a:xfrm>
                      <a:prstGeom prst="rect">
                        <a:avLst/>
                      </a:prstGeom>
                      <a:noFill/>
                      <a:ln w="9525">
                        <a:solidFill>
                          <a:schemeClr val="tx2"/>
                        </a:solidFill>
                        <a:miter lim="800000"/>
                        <a:headEnd/>
                        <a:tailEnd/>
                      </a:ln>
                      <a:effectLst/>
                      <a:extLst>
                        <a:ext uri="{909E8E84-426E-40DD-AFC4-6F175D3DCCD1}">
                          <a14:hiddenFill xmlns:a14="http://schemas.microsoft.com/office/drawing/2010/main">
                            <a:gradFill rotWithShape="1">
                              <a:gsLst>
                                <a:gs pos="0">
                                  <a:srgbClr val="FF0000"/>
                                </a:gs>
                                <a:gs pos="50000">
                                  <a:srgbClr val="FFFFFF"/>
                                </a:gs>
                                <a:gs pos="100000">
                                  <a:srgbClr val="FF0000"/>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p:cNvGraphicFramePr>
            <a:graphicFrameLocks noChangeAspect="1"/>
          </p:cNvGraphicFramePr>
          <p:nvPr/>
        </p:nvGraphicFramePr>
        <p:xfrm>
          <a:off x="3733800" y="5862638"/>
          <a:ext cx="1701800" cy="904875"/>
        </p:xfrm>
        <a:graphic>
          <a:graphicData uri="http://schemas.openxmlformats.org/presentationml/2006/ole">
            <mc:AlternateContent xmlns:mc="http://schemas.openxmlformats.org/markup-compatibility/2006">
              <mc:Choice xmlns:v="urn:schemas-microsoft-com:vml" Requires="v">
                <p:oleObj name="Equation" r:id="rId9" imgW="812520" imgH="431640" progId="Equation.3">
                  <p:embed/>
                </p:oleObj>
              </mc:Choice>
              <mc:Fallback>
                <p:oleObj name="Equation" r:id="rId9" imgW="812520" imgH="431640" progId="Equation.3">
                  <p:embed/>
                  <p:pic>
                    <p:nvPicPr>
                      <p:cNvPr id="11" name="Object 8"/>
                      <p:cNvPicPr>
                        <a:picLocks noChangeAspect="1" noChangeArrowheads="1"/>
                      </p:cNvPicPr>
                      <p:nvPr/>
                    </p:nvPicPr>
                    <p:blipFill>
                      <a:blip r:embed="rId10"/>
                      <a:srcRect/>
                      <a:stretch>
                        <a:fillRect/>
                      </a:stretch>
                    </p:blipFill>
                    <p:spPr bwMode="auto">
                      <a:xfrm>
                        <a:off x="3733800" y="5862638"/>
                        <a:ext cx="1701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156369" y="4225925"/>
            <a:ext cx="9906000" cy="57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8"/>
          <p:cNvGraphicFramePr>
            <a:graphicFrameLocks noChangeAspect="1"/>
          </p:cNvGraphicFramePr>
          <p:nvPr/>
        </p:nvGraphicFramePr>
        <p:xfrm>
          <a:off x="3583041" y="5281274"/>
          <a:ext cx="1852559" cy="528739"/>
        </p:xfrm>
        <a:graphic>
          <a:graphicData uri="http://schemas.openxmlformats.org/presentationml/2006/ole">
            <mc:AlternateContent xmlns:mc="http://schemas.openxmlformats.org/markup-compatibility/2006">
              <mc:Choice xmlns:v="urn:schemas-microsoft-com:vml" Requires="v">
                <p:oleObj name="Equation" r:id="rId11" imgW="711000" imgH="203040" progId="Equation.3">
                  <p:embed/>
                </p:oleObj>
              </mc:Choice>
              <mc:Fallback>
                <p:oleObj name="Equation" r:id="rId11" imgW="711000" imgH="203040" progId="Equation.3">
                  <p:embed/>
                  <p:pic>
                    <p:nvPicPr>
                      <p:cNvPr id="14" name="Object 8"/>
                      <p:cNvPicPr>
                        <a:picLocks noChangeAspect="1" noChangeArrowheads="1"/>
                      </p:cNvPicPr>
                      <p:nvPr/>
                    </p:nvPicPr>
                    <p:blipFill>
                      <a:blip r:embed="rId12"/>
                      <a:srcRect/>
                      <a:stretch>
                        <a:fillRect/>
                      </a:stretch>
                    </p:blipFill>
                    <p:spPr bwMode="auto">
                      <a:xfrm>
                        <a:off x="3583041" y="5281274"/>
                        <a:ext cx="1852559" cy="528739"/>
                      </a:xfrm>
                      <a:prstGeom prst="rect">
                        <a:avLst/>
                      </a:prstGeom>
                      <a:noFill/>
                      <a:ln>
                        <a:noFill/>
                      </a:ln>
                    </p:spPr>
                  </p:pic>
                </p:oleObj>
              </mc:Fallback>
            </mc:AlternateContent>
          </a:graphicData>
        </a:graphic>
      </p:graphicFrame>
      <p:sp>
        <p:nvSpPr>
          <p:cNvPr id="16" name="TextBox 15">
            <a:extLst>
              <a:ext uri="{FF2B5EF4-FFF2-40B4-BE49-F238E27FC236}">
                <a16:creationId xmlns:a16="http://schemas.microsoft.com/office/drawing/2014/main" id="{09C5AD48-AF99-4EF9-9E18-3DD0C168C957}"/>
              </a:ext>
            </a:extLst>
          </p:cNvPr>
          <p:cNvSpPr txBox="1"/>
          <p:nvPr/>
        </p:nvSpPr>
        <p:spPr>
          <a:xfrm>
            <a:off x="7313215" y="1276550"/>
            <a:ext cx="2209800" cy="1077218"/>
          </a:xfrm>
          <a:prstGeom prst="rect">
            <a:avLst/>
          </a:prstGeom>
          <a:noFill/>
        </p:spPr>
        <p:txBody>
          <a:bodyPr wrap="square" rtlCol="0">
            <a:spAutoFit/>
          </a:bodyPr>
          <a:lstStyle/>
          <a:p>
            <a:pPr algn="ctr"/>
            <a:r>
              <a:rPr lang="en-US" sz="3200" b="1" dirty="0">
                <a:solidFill>
                  <a:srgbClr val="FF0000"/>
                </a:solidFill>
                <a:sym typeface="Symbol" panose="05050102010706020507" pitchFamily="18" charset="2"/>
              </a:rPr>
              <a:t></a:t>
            </a:r>
            <a:r>
              <a:rPr lang="en-US" sz="3200" b="1" dirty="0">
                <a:solidFill>
                  <a:srgbClr val="FF0000"/>
                </a:solidFill>
              </a:rPr>
              <a:t> Seen before?</a:t>
            </a:r>
          </a:p>
        </p:txBody>
      </p:sp>
      <p:sp>
        <p:nvSpPr>
          <p:cNvPr id="13" name="Rectangle 12"/>
          <p:cNvSpPr>
            <a:spLocks noChangeArrowheads="1"/>
          </p:cNvSpPr>
          <p:nvPr/>
        </p:nvSpPr>
        <p:spPr bwMode="auto">
          <a:xfrm>
            <a:off x="0" y="2252485"/>
            <a:ext cx="2209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1800" b="1" dirty="0"/>
              <a:t>Partition function</a:t>
            </a:r>
          </a:p>
          <a:p>
            <a:pPr algn="ctr" eaLnBrk="1" hangingPunct="1">
              <a:spcBef>
                <a:spcPct val="0"/>
              </a:spcBef>
              <a:buFontTx/>
              <a:buNone/>
            </a:pPr>
            <a:r>
              <a:rPr lang="en-US" sz="1800" b="1" dirty="0"/>
              <a:t>(</a:t>
            </a:r>
            <a:r>
              <a:rPr lang="en-US" sz="1800" dirty="0"/>
              <a:t>describes the statistical properties of a system in equilibrium)</a:t>
            </a:r>
          </a:p>
        </p:txBody>
      </p:sp>
      <p:sp>
        <p:nvSpPr>
          <p:cNvPr id="5" name="TextBox 4">
            <a:extLst>
              <a:ext uri="{FF2B5EF4-FFF2-40B4-BE49-F238E27FC236}">
                <a16:creationId xmlns:a16="http://schemas.microsoft.com/office/drawing/2014/main" id="{D34C87E8-E438-4B09-B3AA-332CFE02C65E}"/>
              </a:ext>
            </a:extLst>
          </p:cNvPr>
          <p:cNvSpPr txBox="1"/>
          <p:nvPr/>
        </p:nvSpPr>
        <p:spPr>
          <a:xfrm>
            <a:off x="7056486" y="3425478"/>
            <a:ext cx="2209800" cy="646331"/>
          </a:xfrm>
          <a:prstGeom prst="rect">
            <a:avLst/>
          </a:prstGeom>
          <a:noFill/>
        </p:spPr>
        <p:txBody>
          <a:bodyPr wrap="square" rtlCol="0">
            <a:spAutoFit/>
          </a:bodyPr>
          <a:lstStyle/>
          <a:p>
            <a:pPr algn="ctr"/>
            <a:r>
              <a:rPr lang="en-US" dirty="0"/>
              <a:t>Can you think of a trick to simplify this? </a:t>
            </a:r>
          </a:p>
        </p:txBody>
      </p:sp>
    </p:spTree>
    <p:extLst>
      <p:ext uri="{BB962C8B-B14F-4D97-AF65-F5344CB8AC3E}">
        <p14:creationId xmlns:p14="http://schemas.microsoft.com/office/powerpoint/2010/main" val="747437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3"/>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16" grpId="0"/>
      <p:bldP spid="1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Grp="1" noChangeAspect="1"/>
          </p:cNvGraphicFramePr>
          <p:nvPr>
            <p:ph idx="4294967295"/>
          </p:nvPr>
        </p:nvGraphicFramePr>
        <p:xfrm>
          <a:off x="2209800" y="2116138"/>
          <a:ext cx="5173663" cy="2625725"/>
        </p:xfrm>
        <a:graphic>
          <a:graphicData uri="http://schemas.openxmlformats.org/presentationml/2006/ole">
            <mc:AlternateContent xmlns:mc="http://schemas.openxmlformats.org/markup-compatibility/2006">
              <mc:Choice xmlns:v="urn:schemas-microsoft-com:vml" Requires="v">
                <p:oleObj name="Equation" r:id="rId3" imgW="2425700" imgH="1193800" progId="Equation.DSMT4">
                  <p:embed/>
                </p:oleObj>
              </mc:Choice>
              <mc:Fallback>
                <p:oleObj name="Equation" r:id="rId3" imgW="2425700" imgH="1193800" progId="Equation.DSMT4">
                  <p:embed/>
                  <p:pic>
                    <p:nvPicPr>
                      <p:cNvPr id="788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16138"/>
                        <a:ext cx="5173663" cy="262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362200" y="304800"/>
          <a:ext cx="5292725" cy="1773238"/>
        </p:xfrm>
        <a:graphic>
          <a:graphicData uri="http://schemas.openxmlformats.org/presentationml/2006/ole">
            <mc:AlternateContent xmlns:mc="http://schemas.openxmlformats.org/markup-compatibility/2006">
              <mc:Choice xmlns:v="urn:schemas-microsoft-com:vml" Requires="v">
                <p:oleObj name="Equation" r:id="rId5" imgW="2654300" imgH="889000" progId="Equation.DSMT4">
                  <p:embed/>
                </p:oleObj>
              </mc:Choice>
              <mc:Fallback>
                <p:oleObj name="Equation" r:id="rId5" imgW="2654300" imgH="889000" progId="Equation.DSMT4">
                  <p:embed/>
                  <p:pic>
                    <p:nvPicPr>
                      <p:cNvPr id="194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4800"/>
                        <a:ext cx="5292725" cy="1773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53" name="Text Box 6"/>
          <p:cNvSpPr txBox="1">
            <a:spLocks noChangeArrowheads="1"/>
          </p:cNvSpPr>
          <p:nvPr/>
        </p:nvSpPr>
        <p:spPr bwMode="auto">
          <a:xfrm>
            <a:off x="1331913" y="4830763"/>
            <a:ext cx="6480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tr-TR" sz="2200"/>
              <a:t>According to the Binomial expansion for x</a:t>
            </a:r>
            <a:r>
              <a:rPr lang="en-US" sz="2200">
                <a:cs typeface="Times New Roman" panose="02020603050405020304" pitchFamily="18" charset="0"/>
              </a:rPr>
              <a:t>«</a:t>
            </a:r>
            <a:r>
              <a:rPr lang="tr-TR" sz="2200">
                <a:cs typeface="Times New Roman" panose="02020603050405020304" pitchFamily="18" charset="0"/>
              </a:rPr>
              <a:t>1 where</a:t>
            </a:r>
            <a:endParaRPr lang="en-US" sz="2200">
              <a:cs typeface="Times New Roman" panose="02020603050405020304" pitchFamily="18" charset="0"/>
            </a:endParaRPr>
          </a:p>
        </p:txBody>
      </p:sp>
      <p:graphicFrame>
        <p:nvGraphicFramePr>
          <p:cNvPr id="19462" name="Object 5"/>
          <p:cNvGraphicFramePr>
            <a:graphicFrameLocks noChangeAspect="1"/>
          </p:cNvGraphicFramePr>
          <p:nvPr/>
        </p:nvGraphicFramePr>
        <p:xfrm>
          <a:off x="325438" y="442913"/>
          <a:ext cx="1684337" cy="1543050"/>
        </p:xfrm>
        <a:graphic>
          <a:graphicData uri="http://schemas.openxmlformats.org/presentationml/2006/ole">
            <mc:AlternateContent xmlns:mc="http://schemas.openxmlformats.org/markup-compatibility/2006">
              <mc:Choice xmlns:v="urn:schemas-microsoft-com:vml" Requires="v">
                <p:oleObj name="Equation" r:id="rId7" imgW="761760" imgH="698400" progId="Equation.3">
                  <p:embed/>
                </p:oleObj>
              </mc:Choice>
              <mc:Fallback>
                <p:oleObj name="Equation" r:id="rId7" imgW="761760" imgH="698400" progId="Equation.3">
                  <p:embed/>
                  <p:pic>
                    <p:nvPicPr>
                      <p:cNvPr id="19462" name="Object 5"/>
                      <p:cNvPicPr>
                        <a:picLocks noChangeAspect="1" noChangeArrowheads="1"/>
                      </p:cNvPicPr>
                      <p:nvPr/>
                    </p:nvPicPr>
                    <p:blipFill>
                      <a:blip r:embed="rId8"/>
                      <a:srcRect/>
                      <a:stretch>
                        <a:fillRect/>
                      </a:stretch>
                    </p:blipFill>
                    <p:spPr bwMode="auto">
                      <a:xfrm>
                        <a:off x="325438" y="442913"/>
                        <a:ext cx="1684337" cy="1543050"/>
                      </a:xfrm>
                      <a:prstGeom prst="rect">
                        <a:avLst/>
                      </a:prstGeom>
                      <a:noFill/>
                      <a:ln w="9525">
                        <a:solidFill>
                          <a:schemeClr val="tx2"/>
                        </a:solidFill>
                        <a:miter lim="800000"/>
                        <a:headEnd/>
                        <a:tailEnd/>
                      </a:ln>
                      <a:effectLst/>
                      <a:extLst>
                        <a:ext uri="{909E8E84-426E-40DD-AFC4-6F175D3DCCD1}">
                          <a14:hiddenFill xmlns:a14="http://schemas.microsoft.com/office/drawing/2010/main">
                            <a:gradFill rotWithShape="1">
                              <a:gsLst>
                                <a:gs pos="0">
                                  <a:srgbClr val="FF0000"/>
                                </a:gs>
                                <a:gs pos="50000">
                                  <a:srgbClr val="FFFFFF"/>
                                </a:gs>
                                <a:gs pos="100000">
                                  <a:srgbClr val="FF0000"/>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p:cNvGraphicFramePr>
            <a:graphicFrameLocks noChangeAspect="1"/>
          </p:cNvGraphicFramePr>
          <p:nvPr/>
        </p:nvGraphicFramePr>
        <p:xfrm>
          <a:off x="3733800" y="5862638"/>
          <a:ext cx="1701800" cy="904875"/>
        </p:xfrm>
        <a:graphic>
          <a:graphicData uri="http://schemas.openxmlformats.org/presentationml/2006/ole">
            <mc:AlternateContent xmlns:mc="http://schemas.openxmlformats.org/markup-compatibility/2006">
              <mc:Choice xmlns:v="urn:schemas-microsoft-com:vml" Requires="v">
                <p:oleObj name="Equation" r:id="rId9" imgW="812520" imgH="431640" progId="Equation.3">
                  <p:embed/>
                </p:oleObj>
              </mc:Choice>
              <mc:Fallback>
                <p:oleObj name="Equation" r:id="rId9" imgW="812520" imgH="431640" progId="Equation.3">
                  <p:embed/>
                  <p:pic>
                    <p:nvPicPr>
                      <p:cNvPr id="11" name="Object 8"/>
                      <p:cNvPicPr>
                        <a:picLocks noChangeAspect="1" noChangeArrowheads="1"/>
                      </p:cNvPicPr>
                      <p:nvPr/>
                    </p:nvPicPr>
                    <p:blipFill>
                      <a:blip r:embed="rId10"/>
                      <a:srcRect/>
                      <a:stretch>
                        <a:fillRect/>
                      </a:stretch>
                    </p:blipFill>
                    <p:spPr bwMode="auto">
                      <a:xfrm>
                        <a:off x="3733800" y="5862638"/>
                        <a:ext cx="1701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8"/>
          <p:cNvGraphicFramePr>
            <a:graphicFrameLocks noChangeAspect="1"/>
          </p:cNvGraphicFramePr>
          <p:nvPr/>
        </p:nvGraphicFramePr>
        <p:xfrm>
          <a:off x="3583041" y="5281274"/>
          <a:ext cx="1852559" cy="528739"/>
        </p:xfrm>
        <a:graphic>
          <a:graphicData uri="http://schemas.openxmlformats.org/presentationml/2006/ole">
            <mc:AlternateContent xmlns:mc="http://schemas.openxmlformats.org/markup-compatibility/2006">
              <mc:Choice xmlns:v="urn:schemas-microsoft-com:vml" Requires="v">
                <p:oleObj name="Equation" r:id="rId11" imgW="711000" imgH="203040" progId="Equation.3">
                  <p:embed/>
                </p:oleObj>
              </mc:Choice>
              <mc:Fallback>
                <p:oleObj name="Equation" r:id="rId11" imgW="711000" imgH="203040" progId="Equation.3">
                  <p:embed/>
                  <p:pic>
                    <p:nvPicPr>
                      <p:cNvPr id="14" name="Object 8"/>
                      <p:cNvPicPr>
                        <a:picLocks noChangeAspect="1" noChangeArrowheads="1"/>
                      </p:cNvPicPr>
                      <p:nvPr/>
                    </p:nvPicPr>
                    <p:blipFill>
                      <a:blip r:embed="rId12"/>
                      <a:srcRect/>
                      <a:stretch>
                        <a:fillRect/>
                      </a:stretch>
                    </p:blipFill>
                    <p:spPr bwMode="auto">
                      <a:xfrm>
                        <a:off x="3583041" y="5281274"/>
                        <a:ext cx="1852559" cy="528739"/>
                      </a:xfrm>
                      <a:prstGeom prst="rect">
                        <a:avLst/>
                      </a:prstGeom>
                      <a:noFill/>
                      <a:ln>
                        <a:noFill/>
                      </a:ln>
                    </p:spPr>
                  </p:pic>
                </p:oleObj>
              </mc:Fallback>
            </mc:AlternateContent>
          </a:graphicData>
        </a:graphic>
      </p:graphicFrame>
      <p:sp>
        <p:nvSpPr>
          <p:cNvPr id="15" name="TextBox 14"/>
          <p:cNvSpPr txBox="1"/>
          <p:nvPr/>
        </p:nvSpPr>
        <p:spPr>
          <a:xfrm>
            <a:off x="5676900" y="4192509"/>
            <a:ext cx="3924300" cy="584775"/>
          </a:xfrm>
          <a:prstGeom prst="rect">
            <a:avLst/>
          </a:prstGeom>
          <a:noFill/>
        </p:spPr>
        <p:txBody>
          <a:bodyPr wrap="square" rtlCol="0">
            <a:spAutoFit/>
          </a:bodyPr>
          <a:lstStyle/>
          <a:p>
            <a:r>
              <a:rPr lang="en-US" sz="3200" b="1" dirty="0">
                <a:solidFill>
                  <a:srgbClr val="FF0000"/>
                </a:solidFill>
                <a:sym typeface="Symbol" panose="05050102010706020507" pitchFamily="18" charset="2"/>
              </a:rPr>
              <a:t></a:t>
            </a:r>
            <a:r>
              <a:rPr lang="en-US" sz="3200" b="1" dirty="0">
                <a:solidFill>
                  <a:srgbClr val="FF0000"/>
                </a:solidFill>
              </a:rPr>
              <a:t> Will need soon</a:t>
            </a:r>
          </a:p>
        </p:txBody>
      </p:sp>
      <p:sp>
        <p:nvSpPr>
          <p:cNvPr id="16" name="TextBox 15">
            <a:extLst>
              <a:ext uri="{FF2B5EF4-FFF2-40B4-BE49-F238E27FC236}">
                <a16:creationId xmlns:a16="http://schemas.microsoft.com/office/drawing/2014/main" id="{09C5AD48-AF99-4EF9-9E18-3DD0C168C957}"/>
              </a:ext>
            </a:extLst>
          </p:cNvPr>
          <p:cNvSpPr txBox="1"/>
          <p:nvPr/>
        </p:nvSpPr>
        <p:spPr>
          <a:xfrm>
            <a:off x="7313215" y="1276550"/>
            <a:ext cx="2209800" cy="1077218"/>
          </a:xfrm>
          <a:prstGeom prst="rect">
            <a:avLst/>
          </a:prstGeom>
          <a:noFill/>
        </p:spPr>
        <p:txBody>
          <a:bodyPr wrap="square" rtlCol="0">
            <a:spAutoFit/>
          </a:bodyPr>
          <a:lstStyle/>
          <a:p>
            <a:pPr algn="ctr"/>
            <a:r>
              <a:rPr lang="en-US" sz="3200" b="1" dirty="0">
                <a:solidFill>
                  <a:srgbClr val="FF0000"/>
                </a:solidFill>
                <a:sym typeface="Symbol" panose="05050102010706020507" pitchFamily="18" charset="2"/>
              </a:rPr>
              <a:t></a:t>
            </a:r>
            <a:r>
              <a:rPr lang="en-US" sz="3200" b="1" dirty="0">
                <a:solidFill>
                  <a:srgbClr val="FF0000"/>
                </a:solidFill>
              </a:rPr>
              <a:t> Seen before?</a:t>
            </a:r>
          </a:p>
        </p:txBody>
      </p:sp>
      <p:sp>
        <p:nvSpPr>
          <p:cNvPr id="13" name="Rectangle 12"/>
          <p:cNvSpPr>
            <a:spLocks noChangeArrowheads="1"/>
          </p:cNvSpPr>
          <p:nvPr/>
        </p:nvSpPr>
        <p:spPr bwMode="auto">
          <a:xfrm>
            <a:off x="0" y="2252485"/>
            <a:ext cx="2209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1800" b="1" dirty="0"/>
              <a:t>Partition function</a:t>
            </a:r>
          </a:p>
          <a:p>
            <a:pPr algn="ctr" eaLnBrk="1" hangingPunct="1">
              <a:spcBef>
                <a:spcPct val="0"/>
              </a:spcBef>
              <a:buFontTx/>
              <a:buNone/>
            </a:pPr>
            <a:r>
              <a:rPr lang="en-US" sz="1800" b="1" dirty="0"/>
              <a:t>(</a:t>
            </a:r>
            <a:r>
              <a:rPr lang="en-US" sz="1800" dirty="0"/>
              <a:t>describes the statistical properties of a system in equilibrium)</a:t>
            </a:r>
          </a:p>
        </p:txBody>
      </p:sp>
      <p:sp>
        <p:nvSpPr>
          <p:cNvPr id="5" name="TextBox 4">
            <a:extLst>
              <a:ext uri="{FF2B5EF4-FFF2-40B4-BE49-F238E27FC236}">
                <a16:creationId xmlns:a16="http://schemas.microsoft.com/office/drawing/2014/main" id="{D34C87E8-E438-4B09-B3AA-332CFE02C65E}"/>
              </a:ext>
            </a:extLst>
          </p:cNvPr>
          <p:cNvSpPr txBox="1"/>
          <p:nvPr/>
        </p:nvSpPr>
        <p:spPr>
          <a:xfrm>
            <a:off x="7056486" y="3425478"/>
            <a:ext cx="2209800" cy="646331"/>
          </a:xfrm>
          <a:prstGeom prst="rect">
            <a:avLst/>
          </a:prstGeom>
          <a:noFill/>
        </p:spPr>
        <p:txBody>
          <a:bodyPr wrap="square" rtlCol="0">
            <a:spAutoFit/>
          </a:bodyPr>
          <a:lstStyle/>
          <a:p>
            <a:pPr algn="ctr"/>
            <a:r>
              <a:rPr lang="en-US" dirty="0"/>
              <a:t>Can you think of a trick to simplify this? </a:t>
            </a:r>
          </a:p>
        </p:txBody>
      </p:sp>
    </p:spTree>
    <p:extLst>
      <p:ext uri="{BB962C8B-B14F-4D97-AF65-F5344CB8AC3E}">
        <p14:creationId xmlns:p14="http://schemas.microsoft.com/office/powerpoint/2010/main" val="763151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3"/>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15" grpId="0"/>
      <p:bldP spid="16" grpId="0"/>
      <p:bldP spid="1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Grp="1" noChangeAspect="1"/>
          </p:cNvGraphicFramePr>
          <p:nvPr>
            <p:ph idx="4294967295"/>
          </p:nvPr>
        </p:nvGraphicFramePr>
        <p:xfrm>
          <a:off x="2209800" y="2116138"/>
          <a:ext cx="5173663" cy="2625725"/>
        </p:xfrm>
        <a:graphic>
          <a:graphicData uri="http://schemas.openxmlformats.org/presentationml/2006/ole">
            <mc:AlternateContent xmlns:mc="http://schemas.openxmlformats.org/markup-compatibility/2006">
              <mc:Choice xmlns:v="urn:schemas-microsoft-com:vml" Requires="v">
                <p:oleObj name="Equation" r:id="rId3" imgW="2425700" imgH="1193800" progId="Equation.DSMT4">
                  <p:embed/>
                </p:oleObj>
              </mc:Choice>
              <mc:Fallback>
                <p:oleObj name="Equation" r:id="rId3" imgW="2425700" imgH="1193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16138"/>
                        <a:ext cx="5173663" cy="262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362200" y="304800"/>
          <a:ext cx="5292725" cy="1773238"/>
        </p:xfrm>
        <a:graphic>
          <a:graphicData uri="http://schemas.openxmlformats.org/presentationml/2006/ole">
            <mc:AlternateContent xmlns:mc="http://schemas.openxmlformats.org/markup-compatibility/2006">
              <mc:Choice xmlns:v="urn:schemas-microsoft-com:vml" Requires="v">
                <p:oleObj name="Equation" r:id="rId5" imgW="2654300" imgH="889000" progId="Equation.DSMT4">
                  <p:embed/>
                </p:oleObj>
              </mc:Choice>
              <mc:Fallback>
                <p:oleObj name="Equation" r:id="rId5" imgW="2654300" imgH="889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4800"/>
                        <a:ext cx="5292725" cy="1773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53" name="Text Box 6"/>
          <p:cNvSpPr txBox="1">
            <a:spLocks noChangeArrowheads="1"/>
          </p:cNvSpPr>
          <p:nvPr/>
        </p:nvSpPr>
        <p:spPr bwMode="auto">
          <a:xfrm>
            <a:off x="1331913" y="4830763"/>
            <a:ext cx="6480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tr-TR" sz="2200"/>
              <a:t>According to the Binomial expansion for x</a:t>
            </a:r>
            <a:r>
              <a:rPr lang="en-US" sz="2200">
                <a:cs typeface="Times New Roman" panose="02020603050405020304" pitchFamily="18" charset="0"/>
              </a:rPr>
              <a:t>«</a:t>
            </a:r>
            <a:r>
              <a:rPr lang="tr-TR" sz="2200">
                <a:cs typeface="Times New Roman" panose="02020603050405020304" pitchFamily="18" charset="0"/>
              </a:rPr>
              <a:t>1 where</a:t>
            </a:r>
            <a:endParaRPr lang="en-US" sz="2200">
              <a:cs typeface="Times New Roman" panose="02020603050405020304" pitchFamily="18" charset="0"/>
            </a:endParaRPr>
          </a:p>
        </p:txBody>
      </p:sp>
      <p:graphicFrame>
        <p:nvGraphicFramePr>
          <p:cNvPr id="19462" name="Object 5"/>
          <p:cNvGraphicFramePr>
            <a:graphicFrameLocks noChangeAspect="1"/>
          </p:cNvGraphicFramePr>
          <p:nvPr>
            <p:extLst>
              <p:ext uri="{D42A27DB-BD31-4B8C-83A1-F6EECF244321}">
                <p14:modId xmlns:p14="http://schemas.microsoft.com/office/powerpoint/2010/main" val="1286359488"/>
              </p:ext>
            </p:extLst>
          </p:nvPr>
        </p:nvGraphicFramePr>
        <p:xfrm>
          <a:off x="325438" y="442913"/>
          <a:ext cx="1684337" cy="1543050"/>
        </p:xfrm>
        <a:graphic>
          <a:graphicData uri="http://schemas.openxmlformats.org/presentationml/2006/ole">
            <mc:AlternateContent xmlns:mc="http://schemas.openxmlformats.org/markup-compatibility/2006">
              <mc:Choice xmlns:v="urn:schemas-microsoft-com:vml" Requires="v">
                <p:oleObj name="Equation" r:id="rId7" imgW="761760" imgH="698400" progId="Equation.3">
                  <p:embed/>
                </p:oleObj>
              </mc:Choice>
              <mc:Fallback>
                <p:oleObj name="Equation" r:id="rId7" imgW="761760" imgH="698400" progId="Equation.3">
                  <p:embed/>
                  <p:pic>
                    <p:nvPicPr>
                      <p:cNvPr id="0" name="Object 5"/>
                      <p:cNvPicPr>
                        <a:picLocks noChangeAspect="1" noChangeArrowheads="1"/>
                      </p:cNvPicPr>
                      <p:nvPr/>
                    </p:nvPicPr>
                    <p:blipFill>
                      <a:blip r:embed="rId8"/>
                      <a:srcRect/>
                      <a:stretch>
                        <a:fillRect/>
                      </a:stretch>
                    </p:blipFill>
                    <p:spPr bwMode="auto">
                      <a:xfrm>
                        <a:off x="325438" y="442913"/>
                        <a:ext cx="1684337" cy="1543050"/>
                      </a:xfrm>
                      <a:prstGeom prst="rect">
                        <a:avLst/>
                      </a:prstGeom>
                      <a:noFill/>
                      <a:ln w="9525">
                        <a:solidFill>
                          <a:schemeClr val="tx2"/>
                        </a:solidFill>
                        <a:miter lim="800000"/>
                        <a:headEnd/>
                        <a:tailEnd/>
                      </a:ln>
                      <a:effectLst/>
                      <a:extLst>
                        <a:ext uri="{909E8E84-426E-40DD-AFC4-6F175D3DCCD1}">
                          <a14:hiddenFill xmlns:a14="http://schemas.microsoft.com/office/drawing/2010/main">
                            <a:gradFill rotWithShape="1">
                              <a:gsLst>
                                <a:gs pos="0">
                                  <a:srgbClr val="FF0000"/>
                                </a:gs>
                                <a:gs pos="50000">
                                  <a:srgbClr val="FFFFFF"/>
                                </a:gs>
                                <a:gs pos="100000">
                                  <a:srgbClr val="FF0000"/>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p:cNvGraphicFramePr>
            <a:graphicFrameLocks noChangeAspect="1"/>
          </p:cNvGraphicFramePr>
          <p:nvPr>
            <p:extLst>
              <p:ext uri="{D42A27DB-BD31-4B8C-83A1-F6EECF244321}">
                <p14:modId xmlns:p14="http://schemas.microsoft.com/office/powerpoint/2010/main" val="2682865933"/>
              </p:ext>
            </p:extLst>
          </p:nvPr>
        </p:nvGraphicFramePr>
        <p:xfrm>
          <a:off x="3733800" y="5862638"/>
          <a:ext cx="1701800" cy="904875"/>
        </p:xfrm>
        <a:graphic>
          <a:graphicData uri="http://schemas.openxmlformats.org/presentationml/2006/ole">
            <mc:AlternateContent xmlns:mc="http://schemas.openxmlformats.org/markup-compatibility/2006">
              <mc:Choice xmlns:v="urn:schemas-microsoft-com:vml" Requires="v">
                <p:oleObj name="Equation" r:id="rId9" imgW="812520" imgH="431640" progId="Equation.3">
                  <p:embed/>
                </p:oleObj>
              </mc:Choice>
              <mc:Fallback>
                <p:oleObj name="Equation" r:id="rId9" imgW="812520" imgH="431640" progId="Equation.3">
                  <p:embed/>
                  <p:pic>
                    <p:nvPicPr>
                      <p:cNvPr id="0" name="Object 8"/>
                      <p:cNvPicPr>
                        <a:picLocks noChangeAspect="1" noChangeArrowheads="1"/>
                      </p:cNvPicPr>
                      <p:nvPr/>
                    </p:nvPicPr>
                    <p:blipFill>
                      <a:blip r:embed="rId10"/>
                      <a:srcRect/>
                      <a:stretch>
                        <a:fillRect/>
                      </a:stretch>
                    </p:blipFill>
                    <p:spPr bwMode="auto">
                      <a:xfrm>
                        <a:off x="3733800" y="5862638"/>
                        <a:ext cx="1701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499027845"/>
              </p:ext>
            </p:extLst>
          </p:nvPr>
        </p:nvGraphicFramePr>
        <p:xfrm>
          <a:off x="3583041" y="5281274"/>
          <a:ext cx="1852559" cy="528739"/>
        </p:xfrm>
        <a:graphic>
          <a:graphicData uri="http://schemas.openxmlformats.org/presentationml/2006/ole">
            <mc:AlternateContent xmlns:mc="http://schemas.openxmlformats.org/markup-compatibility/2006">
              <mc:Choice xmlns:v="urn:schemas-microsoft-com:vml" Requires="v">
                <p:oleObj name="Equation" r:id="rId11" imgW="711000" imgH="203040" progId="Equation.3">
                  <p:embed/>
                </p:oleObj>
              </mc:Choice>
              <mc:Fallback>
                <p:oleObj name="Equation" r:id="rId11" imgW="711000" imgH="203040" progId="Equation.3">
                  <p:embed/>
                  <p:pic>
                    <p:nvPicPr>
                      <p:cNvPr id="0" name=""/>
                      <p:cNvPicPr>
                        <a:picLocks noChangeAspect="1" noChangeArrowheads="1"/>
                      </p:cNvPicPr>
                      <p:nvPr/>
                    </p:nvPicPr>
                    <p:blipFill>
                      <a:blip r:embed="rId12"/>
                      <a:srcRect/>
                      <a:stretch>
                        <a:fillRect/>
                      </a:stretch>
                    </p:blipFill>
                    <p:spPr bwMode="auto">
                      <a:xfrm>
                        <a:off x="3583041" y="5281274"/>
                        <a:ext cx="1852559" cy="528739"/>
                      </a:xfrm>
                      <a:prstGeom prst="rect">
                        <a:avLst/>
                      </a:prstGeom>
                      <a:noFill/>
                      <a:ln>
                        <a:noFill/>
                      </a:ln>
                    </p:spPr>
                  </p:pic>
                </p:oleObj>
              </mc:Fallback>
            </mc:AlternateContent>
          </a:graphicData>
        </a:graphic>
      </p:graphicFrame>
      <p:sp>
        <p:nvSpPr>
          <p:cNvPr id="3" name="TextBox 2"/>
          <p:cNvSpPr txBox="1"/>
          <p:nvPr/>
        </p:nvSpPr>
        <p:spPr>
          <a:xfrm>
            <a:off x="5638800" y="2252485"/>
            <a:ext cx="3348831" cy="1077218"/>
          </a:xfrm>
          <a:prstGeom prst="rect">
            <a:avLst/>
          </a:prstGeom>
          <a:noFill/>
        </p:spPr>
        <p:txBody>
          <a:bodyPr wrap="square" rtlCol="0">
            <a:spAutoFit/>
          </a:bodyPr>
          <a:lstStyle/>
          <a:p>
            <a:pPr marL="457200" indent="-457200">
              <a:buFont typeface="Symbol" panose="05050102010706020507" pitchFamily="18" charset="2"/>
              <a:buChar char="¬"/>
            </a:pPr>
            <a:r>
              <a:rPr lang="en-US" sz="3200" b="1" dirty="0">
                <a:solidFill>
                  <a:srgbClr val="FF0000"/>
                </a:solidFill>
              </a:rPr>
              <a:t>What is </a:t>
            </a:r>
            <a:r>
              <a:rPr lang="en-US" sz="3200" b="1" dirty="0" err="1">
                <a:solidFill>
                  <a:srgbClr val="FF0000"/>
                </a:solidFill>
              </a:rPr>
              <a:t>dz</a:t>
            </a:r>
            <a:r>
              <a:rPr lang="en-US" sz="3200" b="1" dirty="0">
                <a:solidFill>
                  <a:srgbClr val="FF0000"/>
                </a:solidFill>
              </a:rPr>
              <a:t>/dT?</a:t>
            </a:r>
          </a:p>
          <a:p>
            <a:pPr algn="r"/>
            <a:r>
              <a:rPr lang="en-US" sz="3200" b="1" dirty="0">
                <a:solidFill>
                  <a:srgbClr val="FF0000"/>
                </a:solidFill>
              </a:rPr>
              <a:t>(on board)</a:t>
            </a:r>
          </a:p>
        </p:txBody>
      </p:sp>
      <p:sp>
        <p:nvSpPr>
          <p:cNvPr id="15" name="TextBox 14"/>
          <p:cNvSpPr txBox="1"/>
          <p:nvPr/>
        </p:nvSpPr>
        <p:spPr>
          <a:xfrm>
            <a:off x="5676900" y="4192509"/>
            <a:ext cx="3924300" cy="584775"/>
          </a:xfrm>
          <a:prstGeom prst="rect">
            <a:avLst/>
          </a:prstGeom>
          <a:noFill/>
        </p:spPr>
        <p:txBody>
          <a:bodyPr wrap="square" rtlCol="0">
            <a:spAutoFit/>
          </a:bodyPr>
          <a:lstStyle/>
          <a:p>
            <a:r>
              <a:rPr lang="en-US" sz="3200" b="1" dirty="0">
                <a:solidFill>
                  <a:srgbClr val="FF0000"/>
                </a:solidFill>
                <a:sym typeface="Symbol" panose="05050102010706020507" pitchFamily="18" charset="2"/>
              </a:rPr>
              <a:t></a:t>
            </a:r>
            <a:r>
              <a:rPr lang="en-US" sz="3200" b="1" dirty="0">
                <a:solidFill>
                  <a:srgbClr val="FF0000"/>
                </a:solidFill>
              </a:rPr>
              <a:t> Will need soon</a:t>
            </a:r>
          </a:p>
        </p:txBody>
      </p:sp>
      <p:sp>
        <p:nvSpPr>
          <p:cNvPr id="16" name="TextBox 15">
            <a:extLst>
              <a:ext uri="{FF2B5EF4-FFF2-40B4-BE49-F238E27FC236}">
                <a16:creationId xmlns:a16="http://schemas.microsoft.com/office/drawing/2014/main" id="{09C5AD48-AF99-4EF9-9E18-3DD0C168C957}"/>
              </a:ext>
            </a:extLst>
          </p:cNvPr>
          <p:cNvSpPr txBox="1"/>
          <p:nvPr/>
        </p:nvSpPr>
        <p:spPr>
          <a:xfrm>
            <a:off x="7313215" y="1276550"/>
            <a:ext cx="2209800" cy="1077218"/>
          </a:xfrm>
          <a:prstGeom prst="rect">
            <a:avLst/>
          </a:prstGeom>
          <a:noFill/>
        </p:spPr>
        <p:txBody>
          <a:bodyPr wrap="square" rtlCol="0">
            <a:spAutoFit/>
          </a:bodyPr>
          <a:lstStyle/>
          <a:p>
            <a:pPr algn="ctr"/>
            <a:r>
              <a:rPr lang="en-US" sz="3200" b="1" dirty="0">
                <a:solidFill>
                  <a:srgbClr val="FF0000"/>
                </a:solidFill>
                <a:sym typeface="Symbol" panose="05050102010706020507" pitchFamily="18" charset="2"/>
              </a:rPr>
              <a:t></a:t>
            </a:r>
            <a:r>
              <a:rPr lang="en-US" sz="3200" b="1" dirty="0">
                <a:solidFill>
                  <a:srgbClr val="FF0000"/>
                </a:solidFill>
              </a:rPr>
              <a:t> Seen before?</a:t>
            </a:r>
          </a:p>
        </p:txBody>
      </p:sp>
      <p:sp>
        <p:nvSpPr>
          <p:cNvPr id="13" name="Rectangle 12"/>
          <p:cNvSpPr>
            <a:spLocks noChangeArrowheads="1"/>
          </p:cNvSpPr>
          <p:nvPr/>
        </p:nvSpPr>
        <p:spPr bwMode="auto">
          <a:xfrm>
            <a:off x="0" y="2252485"/>
            <a:ext cx="2209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1800" b="1" dirty="0"/>
              <a:t>Partition function</a:t>
            </a:r>
          </a:p>
          <a:p>
            <a:pPr algn="ctr" eaLnBrk="1" hangingPunct="1">
              <a:spcBef>
                <a:spcPct val="0"/>
              </a:spcBef>
              <a:buFontTx/>
              <a:buNone/>
            </a:pPr>
            <a:r>
              <a:rPr lang="en-US" sz="1800" b="1" dirty="0"/>
              <a:t>(</a:t>
            </a:r>
            <a:r>
              <a:rPr lang="en-US" sz="1800" dirty="0"/>
              <a:t>describes the statistical properties of a system in equilibrium)</a:t>
            </a:r>
          </a:p>
        </p:txBody>
      </p:sp>
      <p:sp>
        <p:nvSpPr>
          <p:cNvPr id="5" name="TextBox 4">
            <a:extLst>
              <a:ext uri="{FF2B5EF4-FFF2-40B4-BE49-F238E27FC236}">
                <a16:creationId xmlns:a16="http://schemas.microsoft.com/office/drawing/2014/main" id="{D34C87E8-E438-4B09-B3AA-332CFE02C65E}"/>
              </a:ext>
            </a:extLst>
          </p:cNvPr>
          <p:cNvSpPr txBox="1"/>
          <p:nvPr/>
        </p:nvSpPr>
        <p:spPr>
          <a:xfrm>
            <a:off x="7056486" y="3425478"/>
            <a:ext cx="2209800" cy="646331"/>
          </a:xfrm>
          <a:prstGeom prst="rect">
            <a:avLst/>
          </a:prstGeom>
          <a:noFill/>
        </p:spPr>
        <p:txBody>
          <a:bodyPr wrap="square" rtlCol="0">
            <a:spAutoFit/>
          </a:bodyPr>
          <a:lstStyle/>
          <a:p>
            <a:pPr algn="ctr"/>
            <a:r>
              <a:rPr lang="en-US" dirty="0"/>
              <a:t>Can you think of a trick to simplify this?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3"/>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3" grpId="0"/>
      <p:bldP spid="15" grpId="0"/>
      <p:bldP spid="16" grpId="0"/>
      <p:bldP spid="1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62000" y="228600"/>
            <a:ext cx="22284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200" dirty="0"/>
              <a:t>C</a:t>
            </a:r>
            <a:r>
              <a:rPr lang="tr-TR" sz="2200" dirty="0"/>
              <a:t>an be written</a:t>
            </a:r>
            <a:r>
              <a:rPr lang="en-US" sz="2200" dirty="0"/>
              <a:t> as:</a:t>
            </a:r>
            <a:endParaRPr lang="tr-TR" sz="2200" dirty="0"/>
          </a:p>
        </p:txBody>
      </p:sp>
      <p:graphicFrame>
        <p:nvGraphicFramePr>
          <p:cNvPr id="20483" name="Object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Equation.DSMT4">
                  <p:embed/>
                </p:oleObj>
              </mc:Choice>
              <mc:Fallback>
                <p:oleObj name="Equation" r:id="rId3" imgW="114102" imgH="177492"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AutoShape 7"/>
          <p:cNvSpPr>
            <a:spLocks noChangeAspect="1" noChangeArrowheads="1"/>
          </p:cNvSpPr>
          <p:nvPr/>
        </p:nvSpPr>
        <p:spPr bwMode="auto">
          <a:xfrm>
            <a:off x="5715000" y="3657600"/>
            <a:ext cx="887413" cy="92075"/>
          </a:xfrm>
          <a:prstGeom prst="rightArrow">
            <a:avLst>
              <a:gd name="adj1" fmla="val 50000"/>
              <a:gd name="adj2" fmla="val 240948"/>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sz="1800"/>
          </a:p>
        </p:txBody>
      </p:sp>
      <p:graphicFrame>
        <p:nvGraphicFramePr>
          <p:cNvPr id="20486" name="Object 4"/>
          <p:cNvGraphicFramePr>
            <a:graphicFrameLocks noChangeAspect="1"/>
          </p:cNvGraphicFramePr>
          <p:nvPr/>
        </p:nvGraphicFramePr>
        <p:xfrm>
          <a:off x="6705600" y="3505200"/>
          <a:ext cx="1262063" cy="633413"/>
        </p:xfrm>
        <a:graphic>
          <a:graphicData uri="http://schemas.openxmlformats.org/presentationml/2006/ole">
            <mc:AlternateContent xmlns:mc="http://schemas.openxmlformats.org/markup-compatibility/2006">
              <mc:Choice xmlns:v="urn:schemas-microsoft-com:vml" Requires="v">
                <p:oleObj name="Equation" r:id="rId5" imgW="838200" imgH="419100" progId="Equation.DSMT4">
                  <p:embed/>
                </p:oleObj>
              </mc:Choice>
              <mc:Fallback>
                <p:oleObj name="Equation" r:id="rId5" imgW="838200" imgH="4191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505200"/>
                        <a:ext cx="1262063" cy="6334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5"/>
          <p:cNvGraphicFramePr>
            <a:graphicFrameLocks noChangeAspect="1"/>
          </p:cNvGraphicFramePr>
          <p:nvPr/>
        </p:nvGraphicFramePr>
        <p:xfrm>
          <a:off x="457200" y="777875"/>
          <a:ext cx="5783263" cy="4403725"/>
        </p:xfrm>
        <a:graphic>
          <a:graphicData uri="http://schemas.openxmlformats.org/presentationml/2006/ole">
            <mc:AlternateContent xmlns:mc="http://schemas.openxmlformats.org/markup-compatibility/2006">
              <mc:Choice xmlns:v="urn:schemas-microsoft-com:vml" Requires="v">
                <p:oleObj name="Equation" r:id="rId7" imgW="3517900" imgH="2679700" progId="Equation.DSMT4">
                  <p:embed/>
                </p:oleObj>
              </mc:Choice>
              <mc:Fallback>
                <p:oleObj name="Equation" r:id="rId7" imgW="3517900" imgH="26797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777875"/>
                        <a:ext cx="5783263"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004902042"/>
              </p:ext>
            </p:extLst>
          </p:nvPr>
        </p:nvGraphicFramePr>
        <p:xfrm>
          <a:off x="4853613" y="127000"/>
          <a:ext cx="4169737" cy="1397000"/>
        </p:xfrm>
        <a:graphic>
          <a:graphicData uri="http://schemas.openxmlformats.org/presentationml/2006/ole">
            <mc:AlternateContent xmlns:mc="http://schemas.openxmlformats.org/markup-compatibility/2006">
              <mc:Choice xmlns:v="urn:schemas-microsoft-com:vml" Requires="v">
                <p:oleObj name="Equation" r:id="rId9" imgW="2654300" imgH="889000" progId="Equation.DSMT4">
                  <p:embed/>
                </p:oleObj>
              </mc:Choice>
              <mc:Fallback>
                <p:oleObj name="Equation" r:id="rId9" imgW="2654300" imgH="889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613" y="127000"/>
                        <a:ext cx="4169737" cy="1397000"/>
                      </a:xfrm>
                      <a:prstGeom prst="rect">
                        <a:avLst/>
                      </a:prstGeom>
                      <a:noFill/>
                      <a:ln w="9525">
                        <a:solidFill>
                          <a:srgbClr val="FF0000"/>
                        </a:solidFill>
                        <a:miter lim="800000"/>
                        <a:headEnd/>
                        <a:tailEnd/>
                      </a:ln>
                      <a:effectLst/>
                    </p:spPr>
                  </p:pic>
                </p:oleObj>
              </mc:Fallback>
            </mc:AlternateContent>
          </a:graphicData>
        </a:graphic>
      </p:graphicFrame>
      <p:pic>
        <p:nvPicPr>
          <p:cNvPr id="2" name="Picture 1"/>
          <p:cNvPicPr>
            <a:picLocks noChangeAspect="1"/>
          </p:cNvPicPr>
          <p:nvPr/>
        </p:nvPicPr>
        <p:blipFill>
          <a:blip r:embed="rId11"/>
          <a:stretch>
            <a:fillRect/>
          </a:stretch>
        </p:blipFill>
        <p:spPr>
          <a:xfrm>
            <a:off x="5497742" y="1593798"/>
            <a:ext cx="3646258" cy="581077"/>
          </a:xfrm>
          <a:prstGeom prst="rect">
            <a:avLst/>
          </a:prstGeom>
        </p:spPr>
      </p:pic>
      <p:sp>
        <p:nvSpPr>
          <p:cNvPr id="11" name="Rectangle 10"/>
          <p:cNvSpPr/>
          <p:nvPr/>
        </p:nvSpPr>
        <p:spPr>
          <a:xfrm>
            <a:off x="-152621" y="1425575"/>
            <a:ext cx="4781771"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2181225"/>
            <a:ext cx="4781771"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6127" y="2874962"/>
            <a:ext cx="4781771" cy="87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9575" y="3748088"/>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79104" y="3290094"/>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98690" y="722313"/>
            <a:ext cx="2726323"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62000" y="228600"/>
            <a:ext cx="22284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200" dirty="0"/>
              <a:t>C</a:t>
            </a:r>
            <a:r>
              <a:rPr lang="tr-TR" sz="2200" dirty="0"/>
              <a:t>an be written</a:t>
            </a:r>
            <a:r>
              <a:rPr lang="en-US" sz="2200" dirty="0"/>
              <a:t> as:</a:t>
            </a:r>
            <a:endParaRPr lang="tr-TR" sz="2200" dirty="0"/>
          </a:p>
        </p:txBody>
      </p:sp>
      <p:graphicFrame>
        <p:nvGraphicFramePr>
          <p:cNvPr id="20483" name="Object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Equation.DSMT4">
                  <p:embed/>
                </p:oleObj>
              </mc:Choice>
              <mc:Fallback>
                <p:oleObj name="Equation" r:id="rId3" imgW="114102" imgH="177492" progId="Equation.DSMT4">
                  <p:embed/>
                  <p:pic>
                    <p:nvPicPr>
                      <p:cNvPr id="2048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AutoShape 7"/>
          <p:cNvSpPr>
            <a:spLocks noChangeAspect="1" noChangeArrowheads="1"/>
          </p:cNvSpPr>
          <p:nvPr/>
        </p:nvSpPr>
        <p:spPr bwMode="auto">
          <a:xfrm>
            <a:off x="5715000" y="3657600"/>
            <a:ext cx="887413" cy="92075"/>
          </a:xfrm>
          <a:prstGeom prst="rightArrow">
            <a:avLst>
              <a:gd name="adj1" fmla="val 50000"/>
              <a:gd name="adj2" fmla="val 240948"/>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sz="1800"/>
          </a:p>
        </p:txBody>
      </p:sp>
      <p:graphicFrame>
        <p:nvGraphicFramePr>
          <p:cNvPr id="20486" name="Object 4"/>
          <p:cNvGraphicFramePr>
            <a:graphicFrameLocks noChangeAspect="1"/>
          </p:cNvGraphicFramePr>
          <p:nvPr/>
        </p:nvGraphicFramePr>
        <p:xfrm>
          <a:off x="6705600" y="3505200"/>
          <a:ext cx="1262063" cy="633413"/>
        </p:xfrm>
        <a:graphic>
          <a:graphicData uri="http://schemas.openxmlformats.org/presentationml/2006/ole">
            <mc:AlternateContent xmlns:mc="http://schemas.openxmlformats.org/markup-compatibility/2006">
              <mc:Choice xmlns:v="urn:schemas-microsoft-com:vml" Requires="v">
                <p:oleObj name="Equation" r:id="rId5" imgW="838200" imgH="419100" progId="Equation.DSMT4">
                  <p:embed/>
                </p:oleObj>
              </mc:Choice>
              <mc:Fallback>
                <p:oleObj name="Equation" r:id="rId5" imgW="838200" imgH="419100" progId="Equation.DSMT4">
                  <p:embed/>
                  <p:pic>
                    <p:nvPicPr>
                      <p:cNvPr id="2048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505200"/>
                        <a:ext cx="1262063" cy="6334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5"/>
          <p:cNvGraphicFramePr>
            <a:graphicFrameLocks noChangeAspect="1"/>
          </p:cNvGraphicFramePr>
          <p:nvPr/>
        </p:nvGraphicFramePr>
        <p:xfrm>
          <a:off x="457200" y="777875"/>
          <a:ext cx="5783263" cy="4403725"/>
        </p:xfrm>
        <a:graphic>
          <a:graphicData uri="http://schemas.openxmlformats.org/presentationml/2006/ole">
            <mc:AlternateContent xmlns:mc="http://schemas.openxmlformats.org/markup-compatibility/2006">
              <mc:Choice xmlns:v="urn:schemas-microsoft-com:vml" Requires="v">
                <p:oleObj name="Equation" r:id="rId7" imgW="3517900" imgH="2679700" progId="Equation.DSMT4">
                  <p:embed/>
                </p:oleObj>
              </mc:Choice>
              <mc:Fallback>
                <p:oleObj name="Equation" r:id="rId7" imgW="3517900" imgH="2679700" progId="Equation.DSMT4">
                  <p:embed/>
                  <p:pic>
                    <p:nvPicPr>
                      <p:cNvPr id="2048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777875"/>
                        <a:ext cx="5783263"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4853613" y="127000"/>
          <a:ext cx="4169737" cy="1397000"/>
        </p:xfrm>
        <a:graphic>
          <a:graphicData uri="http://schemas.openxmlformats.org/presentationml/2006/ole">
            <mc:AlternateContent xmlns:mc="http://schemas.openxmlformats.org/markup-compatibility/2006">
              <mc:Choice xmlns:v="urn:schemas-microsoft-com:vml" Requires="v">
                <p:oleObj name="Equation" r:id="rId9" imgW="2654300" imgH="889000" progId="Equation.DSMT4">
                  <p:embed/>
                </p:oleObj>
              </mc:Choice>
              <mc:Fallback>
                <p:oleObj name="Equation" r:id="rId9" imgW="2654300" imgH="889000" progId="Equation.DSMT4">
                  <p:embed/>
                  <p:pic>
                    <p:nvPicPr>
                      <p:cNvPr id="9"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613" y="127000"/>
                        <a:ext cx="4169737" cy="1397000"/>
                      </a:xfrm>
                      <a:prstGeom prst="rect">
                        <a:avLst/>
                      </a:prstGeom>
                      <a:noFill/>
                      <a:ln w="9525">
                        <a:solidFill>
                          <a:srgbClr val="FF0000"/>
                        </a:solidFill>
                        <a:miter lim="800000"/>
                        <a:headEnd/>
                        <a:tailEnd/>
                      </a:ln>
                      <a:effectLst/>
                    </p:spPr>
                  </p:pic>
                </p:oleObj>
              </mc:Fallback>
            </mc:AlternateContent>
          </a:graphicData>
        </a:graphic>
      </p:graphicFrame>
      <p:pic>
        <p:nvPicPr>
          <p:cNvPr id="2" name="Picture 1"/>
          <p:cNvPicPr>
            <a:picLocks noChangeAspect="1"/>
          </p:cNvPicPr>
          <p:nvPr/>
        </p:nvPicPr>
        <p:blipFill>
          <a:blip r:embed="rId11"/>
          <a:stretch>
            <a:fillRect/>
          </a:stretch>
        </p:blipFill>
        <p:spPr>
          <a:xfrm>
            <a:off x="5497742" y="1593798"/>
            <a:ext cx="3646258" cy="581077"/>
          </a:xfrm>
          <a:prstGeom prst="rect">
            <a:avLst/>
          </a:prstGeom>
        </p:spPr>
      </p:pic>
      <p:sp>
        <p:nvSpPr>
          <p:cNvPr id="11" name="Rectangle 10"/>
          <p:cNvSpPr/>
          <p:nvPr/>
        </p:nvSpPr>
        <p:spPr>
          <a:xfrm>
            <a:off x="-152621" y="1425575"/>
            <a:ext cx="4781771"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2181225"/>
            <a:ext cx="4781771"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6127" y="2874962"/>
            <a:ext cx="4781771" cy="87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9575" y="3748088"/>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79104" y="3290094"/>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93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214"/>
            <a:ext cx="8229600" cy="1143000"/>
          </a:xfrm>
        </p:spPr>
        <p:txBody>
          <a:bodyPr/>
          <a:lstStyle/>
          <a:p>
            <a:r>
              <a:rPr lang="en-US" dirty="0"/>
              <a:t>How is this possible?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38200"/>
            <a:ext cx="6172754" cy="4436668"/>
          </a:xfrm>
          <a:prstGeom prst="ellipse">
            <a:avLst/>
          </a:prstGeom>
          <a:ln>
            <a:noFill/>
          </a:ln>
          <a:effectLst>
            <a:softEdge rad="112500"/>
          </a:effectLst>
        </p:spPr>
      </p:pic>
      <p:sp>
        <p:nvSpPr>
          <p:cNvPr id="3" name="TextBox 2"/>
          <p:cNvSpPr txBox="1"/>
          <p:nvPr/>
        </p:nvSpPr>
        <p:spPr>
          <a:xfrm>
            <a:off x="0" y="5179874"/>
            <a:ext cx="9144000" cy="1754326"/>
          </a:xfrm>
          <a:prstGeom prst="rect">
            <a:avLst/>
          </a:prstGeom>
          <a:noFill/>
        </p:spPr>
        <p:txBody>
          <a:bodyPr wrap="square" rtlCol="0">
            <a:spAutoFit/>
          </a:bodyPr>
          <a:lstStyle/>
          <a:p>
            <a:pPr algn="ctr"/>
            <a:r>
              <a:rPr lang="en-US" sz="2700" b="1" dirty="0"/>
              <a:t>Heat capacity </a:t>
            </a:r>
            <a:r>
              <a:rPr lang="en-US" sz="2700" dirty="0"/>
              <a:t>= heat energy necessary to raise the temperature of a material. Used almost interchangeably with </a:t>
            </a:r>
            <a:r>
              <a:rPr lang="en-US" sz="2700" b="1" dirty="0"/>
              <a:t>specific heat</a:t>
            </a:r>
            <a:r>
              <a:rPr lang="en-US" sz="2700" dirty="0"/>
              <a:t>, which refers to the needed heat to adjust the temperature of a single unit of a substance’s mass by one degree.</a:t>
            </a:r>
          </a:p>
        </p:txBody>
      </p:sp>
    </p:spTree>
    <p:extLst>
      <p:ext uri="{BB962C8B-B14F-4D97-AF65-F5344CB8AC3E}">
        <p14:creationId xmlns:p14="http://schemas.microsoft.com/office/powerpoint/2010/main" val="421888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62000" y="228600"/>
            <a:ext cx="22284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200" dirty="0"/>
              <a:t>C</a:t>
            </a:r>
            <a:r>
              <a:rPr lang="tr-TR" sz="2200" dirty="0"/>
              <a:t>an be written</a:t>
            </a:r>
            <a:r>
              <a:rPr lang="en-US" sz="2200" dirty="0"/>
              <a:t> as:</a:t>
            </a:r>
            <a:endParaRPr lang="tr-TR" sz="2200" dirty="0"/>
          </a:p>
        </p:txBody>
      </p:sp>
      <p:graphicFrame>
        <p:nvGraphicFramePr>
          <p:cNvPr id="20483" name="Object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Equation.DSMT4">
                  <p:embed/>
                </p:oleObj>
              </mc:Choice>
              <mc:Fallback>
                <p:oleObj name="Equation" r:id="rId3" imgW="114102" imgH="177492" progId="Equation.DSMT4">
                  <p:embed/>
                  <p:pic>
                    <p:nvPicPr>
                      <p:cNvPr id="2048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AutoShape 7"/>
          <p:cNvSpPr>
            <a:spLocks noChangeAspect="1" noChangeArrowheads="1"/>
          </p:cNvSpPr>
          <p:nvPr/>
        </p:nvSpPr>
        <p:spPr bwMode="auto">
          <a:xfrm>
            <a:off x="5715000" y="3657600"/>
            <a:ext cx="887413" cy="92075"/>
          </a:xfrm>
          <a:prstGeom prst="rightArrow">
            <a:avLst>
              <a:gd name="adj1" fmla="val 50000"/>
              <a:gd name="adj2" fmla="val 240948"/>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sz="1800"/>
          </a:p>
        </p:txBody>
      </p:sp>
      <p:graphicFrame>
        <p:nvGraphicFramePr>
          <p:cNvPr id="20486" name="Object 4"/>
          <p:cNvGraphicFramePr>
            <a:graphicFrameLocks noChangeAspect="1"/>
          </p:cNvGraphicFramePr>
          <p:nvPr/>
        </p:nvGraphicFramePr>
        <p:xfrm>
          <a:off x="6705600" y="3505200"/>
          <a:ext cx="1262063" cy="633413"/>
        </p:xfrm>
        <a:graphic>
          <a:graphicData uri="http://schemas.openxmlformats.org/presentationml/2006/ole">
            <mc:AlternateContent xmlns:mc="http://schemas.openxmlformats.org/markup-compatibility/2006">
              <mc:Choice xmlns:v="urn:schemas-microsoft-com:vml" Requires="v">
                <p:oleObj name="Equation" r:id="rId5" imgW="838200" imgH="419100" progId="Equation.DSMT4">
                  <p:embed/>
                </p:oleObj>
              </mc:Choice>
              <mc:Fallback>
                <p:oleObj name="Equation" r:id="rId5" imgW="838200" imgH="419100" progId="Equation.DSMT4">
                  <p:embed/>
                  <p:pic>
                    <p:nvPicPr>
                      <p:cNvPr id="2048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505200"/>
                        <a:ext cx="1262063" cy="6334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5"/>
          <p:cNvGraphicFramePr>
            <a:graphicFrameLocks noChangeAspect="1"/>
          </p:cNvGraphicFramePr>
          <p:nvPr/>
        </p:nvGraphicFramePr>
        <p:xfrm>
          <a:off x="457200" y="777875"/>
          <a:ext cx="5783263" cy="4403725"/>
        </p:xfrm>
        <a:graphic>
          <a:graphicData uri="http://schemas.openxmlformats.org/presentationml/2006/ole">
            <mc:AlternateContent xmlns:mc="http://schemas.openxmlformats.org/markup-compatibility/2006">
              <mc:Choice xmlns:v="urn:schemas-microsoft-com:vml" Requires="v">
                <p:oleObj name="Equation" r:id="rId7" imgW="3517900" imgH="2679700" progId="Equation.DSMT4">
                  <p:embed/>
                </p:oleObj>
              </mc:Choice>
              <mc:Fallback>
                <p:oleObj name="Equation" r:id="rId7" imgW="3517900" imgH="2679700" progId="Equation.DSMT4">
                  <p:embed/>
                  <p:pic>
                    <p:nvPicPr>
                      <p:cNvPr id="2048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777875"/>
                        <a:ext cx="5783263"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4853613" y="127000"/>
          <a:ext cx="4169737" cy="1397000"/>
        </p:xfrm>
        <a:graphic>
          <a:graphicData uri="http://schemas.openxmlformats.org/presentationml/2006/ole">
            <mc:AlternateContent xmlns:mc="http://schemas.openxmlformats.org/markup-compatibility/2006">
              <mc:Choice xmlns:v="urn:schemas-microsoft-com:vml" Requires="v">
                <p:oleObj name="Equation" r:id="rId9" imgW="2654300" imgH="889000" progId="Equation.DSMT4">
                  <p:embed/>
                </p:oleObj>
              </mc:Choice>
              <mc:Fallback>
                <p:oleObj name="Equation" r:id="rId9" imgW="2654300" imgH="889000" progId="Equation.DSMT4">
                  <p:embed/>
                  <p:pic>
                    <p:nvPicPr>
                      <p:cNvPr id="9"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613" y="127000"/>
                        <a:ext cx="4169737" cy="1397000"/>
                      </a:xfrm>
                      <a:prstGeom prst="rect">
                        <a:avLst/>
                      </a:prstGeom>
                      <a:noFill/>
                      <a:ln w="9525">
                        <a:solidFill>
                          <a:srgbClr val="FF0000"/>
                        </a:solidFill>
                        <a:miter lim="800000"/>
                        <a:headEnd/>
                        <a:tailEnd/>
                      </a:ln>
                      <a:effectLst/>
                    </p:spPr>
                  </p:pic>
                </p:oleObj>
              </mc:Fallback>
            </mc:AlternateContent>
          </a:graphicData>
        </a:graphic>
      </p:graphicFrame>
      <p:pic>
        <p:nvPicPr>
          <p:cNvPr id="2" name="Picture 1"/>
          <p:cNvPicPr>
            <a:picLocks noChangeAspect="1"/>
          </p:cNvPicPr>
          <p:nvPr/>
        </p:nvPicPr>
        <p:blipFill>
          <a:blip r:embed="rId11"/>
          <a:stretch>
            <a:fillRect/>
          </a:stretch>
        </p:blipFill>
        <p:spPr>
          <a:xfrm>
            <a:off x="5497742" y="1593798"/>
            <a:ext cx="3646258" cy="581077"/>
          </a:xfrm>
          <a:prstGeom prst="rect">
            <a:avLst/>
          </a:prstGeom>
        </p:spPr>
      </p:pic>
      <p:sp>
        <p:nvSpPr>
          <p:cNvPr id="13" name="Rectangle 12"/>
          <p:cNvSpPr/>
          <p:nvPr/>
        </p:nvSpPr>
        <p:spPr>
          <a:xfrm>
            <a:off x="228600" y="2181225"/>
            <a:ext cx="4781771"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6127" y="2874962"/>
            <a:ext cx="4781771" cy="87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9575" y="3748088"/>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79104" y="3290094"/>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442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62000" y="228600"/>
            <a:ext cx="22284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200" dirty="0"/>
              <a:t>C</a:t>
            </a:r>
            <a:r>
              <a:rPr lang="tr-TR" sz="2200" dirty="0"/>
              <a:t>an be written</a:t>
            </a:r>
            <a:r>
              <a:rPr lang="en-US" sz="2200" dirty="0"/>
              <a:t> as:</a:t>
            </a:r>
            <a:endParaRPr lang="tr-TR" sz="2200" dirty="0"/>
          </a:p>
        </p:txBody>
      </p:sp>
      <p:graphicFrame>
        <p:nvGraphicFramePr>
          <p:cNvPr id="20483" name="Object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Equation.DSMT4">
                  <p:embed/>
                </p:oleObj>
              </mc:Choice>
              <mc:Fallback>
                <p:oleObj name="Equation" r:id="rId3" imgW="114102" imgH="177492" progId="Equation.DSMT4">
                  <p:embed/>
                  <p:pic>
                    <p:nvPicPr>
                      <p:cNvPr id="2048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AutoShape 7"/>
          <p:cNvSpPr>
            <a:spLocks noChangeAspect="1" noChangeArrowheads="1"/>
          </p:cNvSpPr>
          <p:nvPr/>
        </p:nvSpPr>
        <p:spPr bwMode="auto">
          <a:xfrm>
            <a:off x="5715000" y="3657600"/>
            <a:ext cx="887413" cy="92075"/>
          </a:xfrm>
          <a:prstGeom prst="rightArrow">
            <a:avLst>
              <a:gd name="adj1" fmla="val 50000"/>
              <a:gd name="adj2" fmla="val 240948"/>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sz="1800"/>
          </a:p>
        </p:txBody>
      </p:sp>
      <p:graphicFrame>
        <p:nvGraphicFramePr>
          <p:cNvPr id="20486" name="Object 4"/>
          <p:cNvGraphicFramePr>
            <a:graphicFrameLocks noChangeAspect="1"/>
          </p:cNvGraphicFramePr>
          <p:nvPr/>
        </p:nvGraphicFramePr>
        <p:xfrm>
          <a:off x="6705600" y="3505200"/>
          <a:ext cx="1262063" cy="633413"/>
        </p:xfrm>
        <a:graphic>
          <a:graphicData uri="http://schemas.openxmlformats.org/presentationml/2006/ole">
            <mc:AlternateContent xmlns:mc="http://schemas.openxmlformats.org/markup-compatibility/2006">
              <mc:Choice xmlns:v="urn:schemas-microsoft-com:vml" Requires="v">
                <p:oleObj name="Equation" r:id="rId5" imgW="838200" imgH="419100" progId="Equation.DSMT4">
                  <p:embed/>
                </p:oleObj>
              </mc:Choice>
              <mc:Fallback>
                <p:oleObj name="Equation" r:id="rId5" imgW="838200" imgH="419100" progId="Equation.DSMT4">
                  <p:embed/>
                  <p:pic>
                    <p:nvPicPr>
                      <p:cNvPr id="2048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505200"/>
                        <a:ext cx="1262063" cy="6334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5"/>
          <p:cNvGraphicFramePr>
            <a:graphicFrameLocks noChangeAspect="1"/>
          </p:cNvGraphicFramePr>
          <p:nvPr/>
        </p:nvGraphicFramePr>
        <p:xfrm>
          <a:off x="457200" y="777875"/>
          <a:ext cx="5783263" cy="4403725"/>
        </p:xfrm>
        <a:graphic>
          <a:graphicData uri="http://schemas.openxmlformats.org/presentationml/2006/ole">
            <mc:AlternateContent xmlns:mc="http://schemas.openxmlformats.org/markup-compatibility/2006">
              <mc:Choice xmlns:v="urn:schemas-microsoft-com:vml" Requires="v">
                <p:oleObj name="Equation" r:id="rId7" imgW="3517900" imgH="2679700" progId="Equation.DSMT4">
                  <p:embed/>
                </p:oleObj>
              </mc:Choice>
              <mc:Fallback>
                <p:oleObj name="Equation" r:id="rId7" imgW="3517900" imgH="2679700" progId="Equation.DSMT4">
                  <p:embed/>
                  <p:pic>
                    <p:nvPicPr>
                      <p:cNvPr id="2048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777875"/>
                        <a:ext cx="5783263"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4853613" y="127000"/>
          <a:ext cx="4169737" cy="1397000"/>
        </p:xfrm>
        <a:graphic>
          <a:graphicData uri="http://schemas.openxmlformats.org/presentationml/2006/ole">
            <mc:AlternateContent xmlns:mc="http://schemas.openxmlformats.org/markup-compatibility/2006">
              <mc:Choice xmlns:v="urn:schemas-microsoft-com:vml" Requires="v">
                <p:oleObj name="Equation" r:id="rId9" imgW="2654300" imgH="889000" progId="Equation.DSMT4">
                  <p:embed/>
                </p:oleObj>
              </mc:Choice>
              <mc:Fallback>
                <p:oleObj name="Equation" r:id="rId9" imgW="2654300" imgH="889000" progId="Equation.DSMT4">
                  <p:embed/>
                  <p:pic>
                    <p:nvPicPr>
                      <p:cNvPr id="9"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613" y="127000"/>
                        <a:ext cx="4169737" cy="1397000"/>
                      </a:xfrm>
                      <a:prstGeom prst="rect">
                        <a:avLst/>
                      </a:prstGeom>
                      <a:noFill/>
                      <a:ln w="9525">
                        <a:solidFill>
                          <a:srgbClr val="FF0000"/>
                        </a:solidFill>
                        <a:miter lim="800000"/>
                        <a:headEnd/>
                        <a:tailEnd/>
                      </a:ln>
                      <a:effectLst/>
                    </p:spPr>
                  </p:pic>
                </p:oleObj>
              </mc:Fallback>
            </mc:AlternateContent>
          </a:graphicData>
        </a:graphic>
      </p:graphicFrame>
      <p:pic>
        <p:nvPicPr>
          <p:cNvPr id="2" name="Picture 1"/>
          <p:cNvPicPr>
            <a:picLocks noChangeAspect="1"/>
          </p:cNvPicPr>
          <p:nvPr/>
        </p:nvPicPr>
        <p:blipFill>
          <a:blip r:embed="rId11"/>
          <a:stretch>
            <a:fillRect/>
          </a:stretch>
        </p:blipFill>
        <p:spPr>
          <a:xfrm>
            <a:off x="5497742" y="1593798"/>
            <a:ext cx="3646258" cy="581077"/>
          </a:xfrm>
          <a:prstGeom prst="rect">
            <a:avLst/>
          </a:prstGeom>
        </p:spPr>
      </p:pic>
      <p:sp>
        <p:nvSpPr>
          <p:cNvPr id="14" name="Rectangle 13"/>
          <p:cNvSpPr/>
          <p:nvPr/>
        </p:nvSpPr>
        <p:spPr>
          <a:xfrm>
            <a:off x="376127" y="2874962"/>
            <a:ext cx="4781771" cy="87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9575" y="3748088"/>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79104" y="3290094"/>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70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62000" y="228600"/>
            <a:ext cx="22284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200" dirty="0"/>
              <a:t>C</a:t>
            </a:r>
            <a:r>
              <a:rPr lang="tr-TR" sz="2200" dirty="0"/>
              <a:t>an be written</a:t>
            </a:r>
            <a:r>
              <a:rPr lang="en-US" sz="2200" dirty="0"/>
              <a:t> as:</a:t>
            </a:r>
            <a:endParaRPr lang="tr-TR" sz="2200" dirty="0"/>
          </a:p>
        </p:txBody>
      </p:sp>
      <p:graphicFrame>
        <p:nvGraphicFramePr>
          <p:cNvPr id="20483" name="Object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Equation.DSMT4">
                  <p:embed/>
                </p:oleObj>
              </mc:Choice>
              <mc:Fallback>
                <p:oleObj name="Equation" r:id="rId3" imgW="114102" imgH="177492" progId="Equation.DSMT4">
                  <p:embed/>
                  <p:pic>
                    <p:nvPicPr>
                      <p:cNvPr id="2048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AutoShape 7"/>
          <p:cNvSpPr>
            <a:spLocks noChangeAspect="1" noChangeArrowheads="1"/>
          </p:cNvSpPr>
          <p:nvPr/>
        </p:nvSpPr>
        <p:spPr bwMode="auto">
          <a:xfrm>
            <a:off x="5715000" y="3657600"/>
            <a:ext cx="887413" cy="92075"/>
          </a:xfrm>
          <a:prstGeom prst="rightArrow">
            <a:avLst>
              <a:gd name="adj1" fmla="val 50000"/>
              <a:gd name="adj2" fmla="val 240948"/>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sz="1800"/>
          </a:p>
        </p:txBody>
      </p:sp>
      <p:graphicFrame>
        <p:nvGraphicFramePr>
          <p:cNvPr id="20486" name="Object 4"/>
          <p:cNvGraphicFramePr>
            <a:graphicFrameLocks noChangeAspect="1"/>
          </p:cNvGraphicFramePr>
          <p:nvPr/>
        </p:nvGraphicFramePr>
        <p:xfrm>
          <a:off x="6705600" y="3505200"/>
          <a:ext cx="1262063" cy="633413"/>
        </p:xfrm>
        <a:graphic>
          <a:graphicData uri="http://schemas.openxmlformats.org/presentationml/2006/ole">
            <mc:AlternateContent xmlns:mc="http://schemas.openxmlformats.org/markup-compatibility/2006">
              <mc:Choice xmlns:v="urn:schemas-microsoft-com:vml" Requires="v">
                <p:oleObj name="Equation" r:id="rId5" imgW="838200" imgH="419100" progId="Equation.DSMT4">
                  <p:embed/>
                </p:oleObj>
              </mc:Choice>
              <mc:Fallback>
                <p:oleObj name="Equation" r:id="rId5" imgW="838200" imgH="419100" progId="Equation.DSMT4">
                  <p:embed/>
                  <p:pic>
                    <p:nvPicPr>
                      <p:cNvPr id="2048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505200"/>
                        <a:ext cx="1262063" cy="6334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5"/>
          <p:cNvGraphicFramePr>
            <a:graphicFrameLocks noChangeAspect="1"/>
          </p:cNvGraphicFramePr>
          <p:nvPr/>
        </p:nvGraphicFramePr>
        <p:xfrm>
          <a:off x="457200" y="777875"/>
          <a:ext cx="5783263" cy="4403725"/>
        </p:xfrm>
        <a:graphic>
          <a:graphicData uri="http://schemas.openxmlformats.org/presentationml/2006/ole">
            <mc:AlternateContent xmlns:mc="http://schemas.openxmlformats.org/markup-compatibility/2006">
              <mc:Choice xmlns:v="urn:schemas-microsoft-com:vml" Requires="v">
                <p:oleObj name="Equation" r:id="rId7" imgW="3517900" imgH="2679700" progId="Equation.DSMT4">
                  <p:embed/>
                </p:oleObj>
              </mc:Choice>
              <mc:Fallback>
                <p:oleObj name="Equation" r:id="rId7" imgW="3517900" imgH="2679700" progId="Equation.DSMT4">
                  <p:embed/>
                  <p:pic>
                    <p:nvPicPr>
                      <p:cNvPr id="2048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777875"/>
                        <a:ext cx="5783263"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4853613" y="127000"/>
          <a:ext cx="4169737" cy="1397000"/>
        </p:xfrm>
        <a:graphic>
          <a:graphicData uri="http://schemas.openxmlformats.org/presentationml/2006/ole">
            <mc:AlternateContent xmlns:mc="http://schemas.openxmlformats.org/markup-compatibility/2006">
              <mc:Choice xmlns:v="urn:schemas-microsoft-com:vml" Requires="v">
                <p:oleObj name="Equation" r:id="rId9" imgW="2654300" imgH="889000" progId="Equation.DSMT4">
                  <p:embed/>
                </p:oleObj>
              </mc:Choice>
              <mc:Fallback>
                <p:oleObj name="Equation" r:id="rId9" imgW="2654300" imgH="889000" progId="Equation.DSMT4">
                  <p:embed/>
                  <p:pic>
                    <p:nvPicPr>
                      <p:cNvPr id="9"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613" y="127000"/>
                        <a:ext cx="4169737" cy="1397000"/>
                      </a:xfrm>
                      <a:prstGeom prst="rect">
                        <a:avLst/>
                      </a:prstGeom>
                      <a:noFill/>
                      <a:ln w="9525">
                        <a:solidFill>
                          <a:srgbClr val="FF0000"/>
                        </a:solidFill>
                        <a:miter lim="800000"/>
                        <a:headEnd/>
                        <a:tailEnd/>
                      </a:ln>
                      <a:effectLst/>
                    </p:spPr>
                  </p:pic>
                </p:oleObj>
              </mc:Fallback>
            </mc:AlternateContent>
          </a:graphicData>
        </a:graphic>
      </p:graphicFrame>
      <p:pic>
        <p:nvPicPr>
          <p:cNvPr id="2" name="Picture 1"/>
          <p:cNvPicPr>
            <a:picLocks noChangeAspect="1"/>
          </p:cNvPicPr>
          <p:nvPr/>
        </p:nvPicPr>
        <p:blipFill>
          <a:blip r:embed="rId11"/>
          <a:stretch>
            <a:fillRect/>
          </a:stretch>
        </p:blipFill>
        <p:spPr>
          <a:xfrm>
            <a:off x="5497742" y="1593798"/>
            <a:ext cx="3646258" cy="581077"/>
          </a:xfrm>
          <a:prstGeom prst="rect">
            <a:avLst/>
          </a:prstGeom>
        </p:spPr>
      </p:pic>
      <p:sp>
        <p:nvSpPr>
          <p:cNvPr id="15" name="Rectangle 14"/>
          <p:cNvSpPr/>
          <p:nvPr/>
        </p:nvSpPr>
        <p:spPr>
          <a:xfrm>
            <a:off x="519575" y="3748088"/>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79104" y="3290094"/>
            <a:ext cx="5949488" cy="1532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72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62000" y="228600"/>
            <a:ext cx="22284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200" dirty="0"/>
              <a:t>C</a:t>
            </a:r>
            <a:r>
              <a:rPr lang="tr-TR" sz="2200" dirty="0"/>
              <a:t>an be written</a:t>
            </a:r>
            <a:r>
              <a:rPr lang="en-US" sz="2200" dirty="0"/>
              <a:t> as:</a:t>
            </a:r>
            <a:endParaRPr lang="tr-TR" sz="2200" dirty="0"/>
          </a:p>
        </p:txBody>
      </p:sp>
      <p:graphicFrame>
        <p:nvGraphicFramePr>
          <p:cNvPr id="20483" name="Object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Equation.DSMT4">
                  <p:embed/>
                </p:oleObj>
              </mc:Choice>
              <mc:Fallback>
                <p:oleObj name="Equation" r:id="rId3" imgW="114102" imgH="177492" progId="Equation.DSMT4">
                  <p:embed/>
                  <p:pic>
                    <p:nvPicPr>
                      <p:cNvPr id="2048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5"/>
          <p:cNvGraphicFramePr>
            <a:graphicFrameLocks noChangeAspect="1"/>
          </p:cNvGraphicFramePr>
          <p:nvPr/>
        </p:nvGraphicFramePr>
        <p:xfrm>
          <a:off x="457200" y="777875"/>
          <a:ext cx="5783263" cy="4403725"/>
        </p:xfrm>
        <a:graphic>
          <a:graphicData uri="http://schemas.openxmlformats.org/presentationml/2006/ole">
            <mc:AlternateContent xmlns:mc="http://schemas.openxmlformats.org/markup-compatibility/2006">
              <mc:Choice xmlns:v="urn:schemas-microsoft-com:vml" Requires="v">
                <p:oleObj name="Equation" r:id="rId5" imgW="3517900" imgH="2679700" progId="Equation.DSMT4">
                  <p:embed/>
                </p:oleObj>
              </mc:Choice>
              <mc:Fallback>
                <p:oleObj name="Equation" r:id="rId5" imgW="3517900" imgH="2679700" progId="Equation.DSMT4">
                  <p:embed/>
                  <p:pic>
                    <p:nvPicPr>
                      <p:cNvPr id="2048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777875"/>
                        <a:ext cx="5783263"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4853613" y="127000"/>
          <a:ext cx="4169737" cy="1397000"/>
        </p:xfrm>
        <a:graphic>
          <a:graphicData uri="http://schemas.openxmlformats.org/presentationml/2006/ole">
            <mc:AlternateContent xmlns:mc="http://schemas.openxmlformats.org/markup-compatibility/2006">
              <mc:Choice xmlns:v="urn:schemas-microsoft-com:vml" Requires="v">
                <p:oleObj name="Equation" r:id="rId7" imgW="2654300" imgH="889000" progId="Equation.DSMT4">
                  <p:embed/>
                </p:oleObj>
              </mc:Choice>
              <mc:Fallback>
                <p:oleObj name="Equation" r:id="rId7" imgW="2654300" imgH="889000" progId="Equation.DSMT4">
                  <p:embed/>
                  <p:pic>
                    <p:nvPicPr>
                      <p:cNvPr id="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3613" y="127000"/>
                        <a:ext cx="4169737" cy="1397000"/>
                      </a:xfrm>
                      <a:prstGeom prst="rect">
                        <a:avLst/>
                      </a:prstGeom>
                      <a:noFill/>
                      <a:ln w="9525">
                        <a:solidFill>
                          <a:srgbClr val="FF0000"/>
                        </a:solidFill>
                        <a:miter lim="800000"/>
                        <a:headEnd/>
                        <a:tailEnd/>
                      </a:ln>
                      <a:effectLst/>
                    </p:spPr>
                  </p:pic>
                </p:oleObj>
              </mc:Fallback>
            </mc:AlternateContent>
          </a:graphicData>
        </a:graphic>
      </p:graphicFrame>
      <p:pic>
        <p:nvPicPr>
          <p:cNvPr id="2" name="Picture 1"/>
          <p:cNvPicPr>
            <a:picLocks noChangeAspect="1"/>
          </p:cNvPicPr>
          <p:nvPr/>
        </p:nvPicPr>
        <p:blipFill>
          <a:blip r:embed="rId9"/>
          <a:stretch>
            <a:fillRect/>
          </a:stretch>
        </p:blipFill>
        <p:spPr>
          <a:xfrm>
            <a:off x="5497742" y="1593798"/>
            <a:ext cx="3646258" cy="581077"/>
          </a:xfrm>
          <a:prstGeom prst="rect">
            <a:avLst/>
          </a:prstGeom>
        </p:spPr>
      </p:pic>
      <p:sp>
        <p:nvSpPr>
          <p:cNvPr id="3" name="AutoShape 7">
            <a:extLst>
              <a:ext uri="{FF2B5EF4-FFF2-40B4-BE49-F238E27FC236}">
                <a16:creationId xmlns:a16="http://schemas.microsoft.com/office/drawing/2014/main" id="{A93A2912-FA8E-4CEC-ABA3-36CAA93401CF}"/>
              </a:ext>
            </a:extLst>
          </p:cNvPr>
          <p:cNvSpPr>
            <a:spLocks noChangeAspect="1" noChangeArrowheads="1"/>
          </p:cNvSpPr>
          <p:nvPr/>
        </p:nvSpPr>
        <p:spPr bwMode="auto">
          <a:xfrm>
            <a:off x="5654118" y="3487738"/>
            <a:ext cx="887413" cy="92075"/>
          </a:xfrm>
          <a:prstGeom prst="rightArrow">
            <a:avLst>
              <a:gd name="adj1" fmla="val 50000"/>
              <a:gd name="adj2" fmla="val 240948"/>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sz="1800"/>
          </a:p>
        </p:txBody>
      </p:sp>
      <p:graphicFrame>
        <p:nvGraphicFramePr>
          <p:cNvPr id="4" name="Object 4">
            <a:extLst>
              <a:ext uri="{FF2B5EF4-FFF2-40B4-BE49-F238E27FC236}">
                <a16:creationId xmlns:a16="http://schemas.microsoft.com/office/drawing/2014/main" id="{3923885E-7A24-4DA6-8FBC-9EE680C25C01}"/>
              </a:ext>
            </a:extLst>
          </p:cNvPr>
          <p:cNvGraphicFramePr>
            <a:graphicFrameLocks noChangeAspect="1"/>
          </p:cNvGraphicFramePr>
          <p:nvPr>
            <p:extLst>
              <p:ext uri="{D42A27DB-BD31-4B8C-83A1-F6EECF244321}">
                <p14:modId xmlns:p14="http://schemas.microsoft.com/office/powerpoint/2010/main" val="4098038137"/>
              </p:ext>
            </p:extLst>
          </p:nvPr>
        </p:nvGraphicFramePr>
        <p:xfrm>
          <a:off x="6689839" y="3018094"/>
          <a:ext cx="1996961" cy="1002249"/>
        </p:xfrm>
        <a:graphic>
          <a:graphicData uri="http://schemas.openxmlformats.org/presentationml/2006/ole">
            <mc:AlternateContent xmlns:mc="http://schemas.openxmlformats.org/markup-compatibility/2006">
              <mc:Choice xmlns:v="urn:schemas-microsoft-com:vml" Requires="v">
                <p:oleObj name="Equation" r:id="rId10" imgW="838200" imgH="419100" progId="Equation.DSMT4">
                  <p:embed/>
                </p:oleObj>
              </mc:Choice>
              <mc:Fallback>
                <p:oleObj name="Equation" r:id="rId10" imgW="838200" imgH="419100" progId="Equation.DSMT4">
                  <p:embed/>
                  <p:pic>
                    <p:nvPicPr>
                      <p:cNvPr id="20486"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9839" y="3018094"/>
                        <a:ext cx="1996961" cy="1002249"/>
                      </a:xfrm>
                      <a:prstGeom prst="rect">
                        <a:avLst/>
                      </a:prstGeom>
                      <a:noFill/>
                      <a:ln w="9525">
                        <a:solidFill>
                          <a:schemeClr val="accent2"/>
                        </a:solidFill>
                        <a:miter lim="800000"/>
                        <a:headEnd/>
                        <a:tailEnd/>
                      </a:ln>
                      <a:effectLst/>
                    </p:spPr>
                  </p:pic>
                </p:oleObj>
              </mc:Fallback>
            </mc:AlternateContent>
          </a:graphicData>
        </a:graphic>
      </p:graphicFrame>
      <p:sp>
        <p:nvSpPr>
          <p:cNvPr id="6" name="Oval 5">
            <a:extLst>
              <a:ext uri="{FF2B5EF4-FFF2-40B4-BE49-F238E27FC236}">
                <a16:creationId xmlns:a16="http://schemas.microsoft.com/office/drawing/2014/main" id="{A1D48A6F-8ADB-4456-9320-54BEE3E8D69A}"/>
              </a:ext>
            </a:extLst>
          </p:cNvPr>
          <p:cNvSpPr/>
          <p:nvPr/>
        </p:nvSpPr>
        <p:spPr>
          <a:xfrm>
            <a:off x="5334000" y="4020343"/>
            <a:ext cx="1054771" cy="475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616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62000" y="228600"/>
            <a:ext cx="22284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200" dirty="0"/>
              <a:t>C</a:t>
            </a:r>
            <a:r>
              <a:rPr lang="tr-TR" sz="2200" dirty="0"/>
              <a:t>an be written</a:t>
            </a:r>
            <a:r>
              <a:rPr lang="en-US" sz="2200" dirty="0"/>
              <a:t> as:</a:t>
            </a:r>
            <a:endParaRPr lang="tr-TR" sz="2200" dirty="0"/>
          </a:p>
        </p:txBody>
      </p:sp>
      <p:graphicFrame>
        <p:nvGraphicFramePr>
          <p:cNvPr id="20483" name="Object 2"/>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name="Equation" r:id="rId3" imgW="114102" imgH="177492" progId="Equation.DSMT4">
                  <p:embed/>
                </p:oleObj>
              </mc:Choice>
              <mc:Fallback>
                <p:oleObj name="Equation" r:id="rId3" imgW="114102" imgH="177492" progId="Equation.DSMT4">
                  <p:embed/>
                  <p:pic>
                    <p:nvPicPr>
                      <p:cNvPr id="2048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5"/>
          <p:cNvGraphicFramePr>
            <a:graphicFrameLocks noChangeAspect="1"/>
          </p:cNvGraphicFramePr>
          <p:nvPr/>
        </p:nvGraphicFramePr>
        <p:xfrm>
          <a:off x="457200" y="777875"/>
          <a:ext cx="5783263" cy="4403725"/>
        </p:xfrm>
        <a:graphic>
          <a:graphicData uri="http://schemas.openxmlformats.org/presentationml/2006/ole">
            <mc:AlternateContent xmlns:mc="http://schemas.openxmlformats.org/markup-compatibility/2006">
              <mc:Choice xmlns:v="urn:schemas-microsoft-com:vml" Requires="v">
                <p:oleObj name="Equation" r:id="rId5" imgW="3517900" imgH="2679700" progId="Equation.DSMT4">
                  <p:embed/>
                </p:oleObj>
              </mc:Choice>
              <mc:Fallback>
                <p:oleObj name="Equation" r:id="rId5" imgW="3517900" imgH="2679700" progId="Equation.DSMT4">
                  <p:embed/>
                  <p:pic>
                    <p:nvPicPr>
                      <p:cNvPr id="2048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777875"/>
                        <a:ext cx="5783263"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4853613" y="127000"/>
          <a:ext cx="4169737" cy="1397000"/>
        </p:xfrm>
        <a:graphic>
          <a:graphicData uri="http://schemas.openxmlformats.org/presentationml/2006/ole">
            <mc:AlternateContent xmlns:mc="http://schemas.openxmlformats.org/markup-compatibility/2006">
              <mc:Choice xmlns:v="urn:schemas-microsoft-com:vml" Requires="v">
                <p:oleObj name="Equation" r:id="rId7" imgW="2654300" imgH="889000" progId="Equation.DSMT4">
                  <p:embed/>
                </p:oleObj>
              </mc:Choice>
              <mc:Fallback>
                <p:oleObj name="Equation" r:id="rId7" imgW="2654300" imgH="889000" progId="Equation.DSMT4">
                  <p:embed/>
                  <p:pic>
                    <p:nvPicPr>
                      <p:cNvPr id="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3613" y="127000"/>
                        <a:ext cx="4169737" cy="1397000"/>
                      </a:xfrm>
                      <a:prstGeom prst="rect">
                        <a:avLst/>
                      </a:prstGeom>
                      <a:noFill/>
                      <a:ln w="9525">
                        <a:solidFill>
                          <a:srgbClr val="FF0000"/>
                        </a:solidFill>
                        <a:miter lim="800000"/>
                        <a:headEnd/>
                        <a:tailEnd/>
                      </a:ln>
                      <a:effectLst/>
                    </p:spPr>
                  </p:pic>
                </p:oleObj>
              </mc:Fallback>
            </mc:AlternateContent>
          </a:graphicData>
        </a:graphic>
      </p:graphicFrame>
      <p:pic>
        <p:nvPicPr>
          <p:cNvPr id="2" name="Picture 1"/>
          <p:cNvPicPr>
            <a:picLocks noChangeAspect="1"/>
          </p:cNvPicPr>
          <p:nvPr/>
        </p:nvPicPr>
        <p:blipFill>
          <a:blip r:embed="rId9"/>
          <a:stretch>
            <a:fillRect/>
          </a:stretch>
        </p:blipFill>
        <p:spPr>
          <a:xfrm>
            <a:off x="5497742" y="1593798"/>
            <a:ext cx="3646258" cy="581077"/>
          </a:xfrm>
          <a:prstGeom prst="rect">
            <a:avLst/>
          </a:prstGeom>
        </p:spPr>
      </p:pic>
      <p:graphicFrame>
        <p:nvGraphicFramePr>
          <p:cNvPr id="11" name="Object 3">
            <a:extLst>
              <a:ext uri="{FF2B5EF4-FFF2-40B4-BE49-F238E27FC236}">
                <a16:creationId xmlns:a16="http://schemas.microsoft.com/office/drawing/2014/main" id="{56BF7652-5A8E-431A-A3C2-7F70BA9FA4CB}"/>
              </a:ext>
            </a:extLst>
          </p:cNvPr>
          <p:cNvGraphicFramePr>
            <a:graphicFrameLocks noChangeAspect="1"/>
          </p:cNvGraphicFramePr>
          <p:nvPr/>
        </p:nvGraphicFramePr>
        <p:xfrm>
          <a:off x="2767013" y="5322888"/>
          <a:ext cx="3609975" cy="1077912"/>
        </p:xfrm>
        <a:graphic>
          <a:graphicData uri="http://schemas.openxmlformats.org/presentationml/2006/ole">
            <mc:AlternateContent xmlns:mc="http://schemas.openxmlformats.org/markup-compatibility/2006">
              <mc:Choice xmlns:v="urn:schemas-microsoft-com:vml" Requires="v">
                <p:oleObj name="Equation" r:id="rId10" imgW="1320227" imgH="393529" progId="Equation.DSMT4">
                  <p:embed/>
                </p:oleObj>
              </mc:Choice>
              <mc:Fallback>
                <p:oleObj name="Equation" r:id="rId10" imgW="1320227" imgH="393529" progId="Equation.DSMT4">
                  <p:embed/>
                  <p:pic>
                    <p:nvPicPr>
                      <p:cNvPr id="11" name="Object 3">
                        <a:extLst>
                          <a:ext uri="{FF2B5EF4-FFF2-40B4-BE49-F238E27FC236}">
                            <a16:creationId xmlns:a16="http://schemas.microsoft.com/office/drawing/2014/main" id="{56BF7652-5A8E-431A-A3C2-7F70BA9FA4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7013" y="5322888"/>
                        <a:ext cx="3609975" cy="1077912"/>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3">
            <a:extLst>
              <a:ext uri="{FF2B5EF4-FFF2-40B4-BE49-F238E27FC236}">
                <a16:creationId xmlns:a16="http://schemas.microsoft.com/office/drawing/2014/main" id="{7C016C00-C1A5-4F4E-806D-D48F82368E10}"/>
              </a:ext>
            </a:extLst>
          </p:cNvPr>
          <p:cNvSpPr txBox="1">
            <a:spLocks noChangeArrowheads="1"/>
          </p:cNvSpPr>
          <p:nvPr/>
        </p:nvSpPr>
        <p:spPr bwMode="auto">
          <a:xfrm>
            <a:off x="1143000" y="5562600"/>
            <a:ext cx="914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200" dirty="0"/>
              <a:t>Finally, the </a:t>
            </a:r>
          </a:p>
          <a:p>
            <a:pPr>
              <a:spcBef>
                <a:spcPct val="0"/>
              </a:spcBef>
              <a:buFontTx/>
              <a:buNone/>
            </a:pPr>
            <a:r>
              <a:rPr lang="en-US" sz="2200" dirty="0"/>
              <a:t>result is</a:t>
            </a:r>
            <a:endParaRPr lang="tr-TR" sz="2200" dirty="0"/>
          </a:p>
        </p:txBody>
      </p:sp>
      <p:sp>
        <p:nvSpPr>
          <p:cNvPr id="3" name="AutoShape 7">
            <a:extLst>
              <a:ext uri="{FF2B5EF4-FFF2-40B4-BE49-F238E27FC236}">
                <a16:creationId xmlns:a16="http://schemas.microsoft.com/office/drawing/2014/main" id="{A93A2912-FA8E-4CEC-ABA3-36CAA93401CF}"/>
              </a:ext>
            </a:extLst>
          </p:cNvPr>
          <p:cNvSpPr>
            <a:spLocks noChangeAspect="1" noChangeArrowheads="1"/>
          </p:cNvSpPr>
          <p:nvPr/>
        </p:nvSpPr>
        <p:spPr bwMode="auto">
          <a:xfrm>
            <a:off x="5654118" y="3487738"/>
            <a:ext cx="887413" cy="92075"/>
          </a:xfrm>
          <a:prstGeom prst="rightArrow">
            <a:avLst>
              <a:gd name="adj1" fmla="val 50000"/>
              <a:gd name="adj2" fmla="val 240948"/>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tr-TR" sz="1800"/>
          </a:p>
        </p:txBody>
      </p:sp>
      <p:graphicFrame>
        <p:nvGraphicFramePr>
          <p:cNvPr id="4" name="Object 4">
            <a:extLst>
              <a:ext uri="{FF2B5EF4-FFF2-40B4-BE49-F238E27FC236}">
                <a16:creationId xmlns:a16="http://schemas.microsoft.com/office/drawing/2014/main" id="{3923885E-7A24-4DA6-8FBC-9EE680C25C01}"/>
              </a:ext>
            </a:extLst>
          </p:cNvPr>
          <p:cNvGraphicFramePr>
            <a:graphicFrameLocks noChangeAspect="1"/>
          </p:cNvGraphicFramePr>
          <p:nvPr/>
        </p:nvGraphicFramePr>
        <p:xfrm>
          <a:off x="6689839" y="3018094"/>
          <a:ext cx="1996961" cy="1002249"/>
        </p:xfrm>
        <a:graphic>
          <a:graphicData uri="http://schemas.openxmlformats.org/presentationml/2006/ole">
            <mc:AlternateContent xmlns:mc="http://schemas.openxmlformats.org/markup-compatibility/2006">
              <mc:Choice xmlns:v="urn:schemas-microsoft-com:vml" Requires="v">
                <p:oleObj name="Equation" r:id="rId12" imgW="838200" imgH="419100" progId="Equation.DSMT4">
                  <p:embed/>
                </p:oleObj>
              </mc:Choice>
              <mc:Fallback>
                <p:oleObj name="Equation" r:id="rId12" imgW="838200" imgH="419100" progId="Equation.DSMT4">
                  <p:embed/>
                  <p:pic>
                    <p:nvPicPr>
                      <p:cNvPr id="4" name="Object 4">
                        <a:extLst>
                          <a:ext uri="{FF2B5EF4-FFF2-40B4-BE49-F238E27FC236}">
                            <a16:creationId xmlns:a16="http://schemas.microsoft.com/office/drawing/2014/main" id="{3923885E-7A24-4DA6-8FBC-9EE680C25C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9839" y="3018094"/>
                        <a:ext cx="1996961" cy="1002249"/>
                      </a:xfrm>
                      <a:prstGeom prst="rect">
                        <a:avLst/>
                      </a:prstGeom>
                      <a:noFill/>
                      <a:ln w="9525">
                        <a:solidFill>
                          <a:schemeClr val="accent2"/>
                        </a:solidFill>
                        <a:miter lim="800000"/>
                        <a:headEnd/>
                        <a:tailEnd/>
                      </a:ln>
                      <a:effectLst/>
                    </p:spPr>
                  </p:pic>
                </p:oleObj>
              </mc:Fallback>
            </mc:AlternateContent>
          </a:graphicData>
        </a:graphic>
      </p:graphicFrame>
    </p:spTree>
    <p:extLst>
      <p:ext uri="{BB962C8B-B14F-4D97-AF65-F5344CB8AC3E}">
        <p14:creationId xmlns:p14="http://schemas.microsoft.com/office/powerpoint/2010/main" val="3633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3024188" y="381000"/>
          <a:ext cx="3095625" cy="923925"/>
        </p:xfrm>
        <a:graphic>
          <a:graphicData uri="http://schemas.openxmlformats.org/presentationml/2006/ole">
            <mc:AlternateContent xmlns:mc="http://schemas.openxmlformats.org/markup-compatibility/2006">
              <mc:Choice xmlns:v="urn:schemas-microsoft-com:vml" Requires="v">
                <p:oleObj name="Equation" r:id="rId2" imgW="1320227" imgH="393529" progId="Equation.DSMT4">
                  <p:embed/>
                </p:oleObj>
              </mc:Choice>
              <mc:Fallback>
                <p:oleObj name="Equation" r:id="rId2" imgW="1320227" imgH="393529"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381000"/>
                        <a:ext cx="3095625" cy="92392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Text Box 4"/>
          <p:cNvSpPr txBox="1">
            <a:spLocks noChangeArrowheads="1"/>
          </p:cNvSpPr>
          <p:nvPr/>
        </p:nvSpPr>
        <p:spPr bwMode="auto">
          <a:xfrm>
            <a:off x="365489" y="1608320"/>
            <a:ext cx="850106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tr-TR" sz="2200" dirty="0"/>
              <a:t>This  is  the </a:t>
            </a:r>
            <a:r>
              <a:rPr lang="en-US" sz="2400" b="1" dirty="0">
                <a:solidFill>
                  <a:srgbClr val="990033"/>
                </a:solidFill>
              </a:rPr>
              <a:t>M</a:t>
            </a:r>
            <a:r>
              <a:rPr lang="tr-TR" sz="2400" b="1" dirty="0">
                <a:solidFill>
                  <a:srgbClr val="990033"/>
                </a:solidFill>
              </a:rPr>
              <a:t>ean </a:t>
            </a:r>
            <a:r>
              <a:rPr lang="en-US" sz="2400" b="1" dirty="0">
                <a:solidFill>
                  <a:srgbClr val="990033"/>
                </a:solidFill>
              </a:rPr>
              <a:t>Phonon E</a:t>
            </a:r>
            <a:r>
              <a:rPr lang="tr-TR" sz="2400" b="1" dirty="0">
                <a:solidFill>
                  <a:srgbClr val="990033"/>
                </a:solidFill>
              </a:rPr>
              <a:t>nergy.</a:t>
            </a:r>
            <a:r>
              <a:rPr lang="en-US" sz="2400" b="1" dirty="0">
                <a:solidFill>
                  <a:srgbClr val="990033"/>
                </a:solidFill>
              </a:rPr>
              <a:t> </a:t>
            </a:r>
            <a:r>
              <a:rPr lang="en-US" sz="2200" dirty="0"/>
              <a:t>The f</a:t>
            </a:r>
            <a:r>
              <a:rPr lang="tr-TR" sz="2200" dirty="0"/>
              <a:t>irst term in the above equation is the </a:t>
            </a:r>
            <a:r>
              <a:rPr lang="tr-TR" sz="2400" b="1" dirty="0">
                <a:solidFill>
                  <a:srgbClr val="006600"/>
                </a:solidFill>
              </a:rPr>
              <a:t>zero-point energy</a:t>
            </a:r>
            <a:r>
              <a:rPr lang="tr-TR" sz="2200" dirty="0"/>
              <a:t>. </a:t>
            </a:r>
            <a:r>
              <a:rPr lang="en-US" sz="2200" dirty="0"/>
              <a:t>E</a:t>
            </a:r>
            <a:r>
              <a:rPr lang="tr-TR" sz="2200" dirty="0"/>
              <a:t>ven at 0</a:t>
            </a:r>
            <a:r>
              <a:rPr lang="en-US" sz="2200" dirty="0"/>
              <a:t> </a:t>
            </a:r>
            <a:r>
              <a:rPr lang="tr-TR" sz="2200" dirty="0">
                <a:cs typeface="Times New Roman" panose="02020603050405020304" pitchFamily="18" charset="0"/>
              </a:rPr>
              <a:t>K atoms vibrate in the crystal. </a:t>
            </a:r>
          </a:p>
          <a:p>
            <a:pPr algn="ctr">
              <a:spcBef>
                <a:spcPct val="50000"/>
              </a:spcBef>
              <a:buFontTx/>
              <a:buNone/>
            </a:pPr>
            <a:r>
              <a:rPr lang="tr-TR" sz="2400" dirty="0">
                <a:cs typeface="Times New Roman" panose="02020603050405020304" pitchFamily="18" charset="0"/>
              </a:rPr>
              <a:t>The number of phonons is given by </a:t>
            </a:r>
            <a:r>
              <a:rPr lang="en-US" sz="2400" dirty="0">
                <a:cs typeface="Times New Roman" panose="02020603050405020304" pitchFamily="18" charset="0"/>
              </a:rPr>
              <a:t>the </a:t>
            </a:r>
            <a:r>
              <a:rPr lang="tr-TR" sz="2400" dirty="0">
                <a:cs typeface="Times New Roman" panose="02020603050405020304" pitchFamily="18" charset="0"/>
              </a:rPr>
              <a:t>Bose-Einstein distribution as </a:t>
            </a:r>
            <a:r>
              <a:rPr lang="tr-TR" sz="2400" dirty="0"/>
              <a:t> </a:t>
            </a:r>
          </a:p>
        </p:txBody>
      </p:sp>
      <p:graphicFrame>
        <p:nvGraphicFramePr>
          <p:cNvPr id="9219" name="Object 3"/>
          <p:cNvGraphicFramePr>
            <a:graphicFrameLocks noChangeAspect="1"/>
          </p:cNvGraphicFramePr>
          <p:nvPr>
            <p:extLst>
              <p:ext uri="{D42A27DB-BD31-4B8C-83A1-F6EECF244321}">
                <p14:modId xmlns:p14="http://schemas.microsoft.com/office/powerpoint/2010/main" val="2907040751"/>
              </p:ext>
            </p:extLst>
          </p:nvPr>
        </p:nvGraphicFramePr>
        <p:xfrm>
          <a:off x="3810000" y="3470366"/>
          <a:ext cx="3051175" cy="1227138"/>
        </p:xfrm>
        <a:graphic>
          <a:graphicData uri="http://schemas.openxmlformats.org/presentationml/2006/ole">
            <mc:AlternateContent xmlns:mc="http://schemas.openxmlformats.org/markup-compatibility/2006">
              <mc:Choice xmlns:v="urn:schemas-microsoft-com:vml" Requires="v">
                <p:oleObj name="Equation" r:id="rId4" imgW="1104900" imgH="444500" progId="Equation.3">
                  <p:embed/>
                </p:oleObj>
              </mc:Choice>
              <mc:Fallback>
                <p:oleObj name="Equation" r:id="rId4" imgW="1104900" imgH="444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470366"/>
                        <a:ext cx="3051175"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Text Box 9"/>
          <p:cNvSpPr txBox="1">
            <a:spLocks noChangeArrowheads="1"/>
          </p:cNvSpPr>
          <p:nvPr/>
        </p:nvSpPr>
        <p:spPr bwMode="auto">
          <a:xfrm>
            <a:off x="643680" y="5983287"/>
            <a:ext cx="8064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200" dirty="0"/>
              <a:t>The second term in the mean energy is the </a:t>
            </a:r>
            <a:r>
              <a:rPr lang="en-US" sz="2200" dirty="0">
                <a:solidFill>
                  <a:srgbClr val="00B050"/>
                </a:solidFill>
              </a:rPr>
              <a:t>phonon </a:t>
            </a:r>
            <a:r>
              <a:rPr lang="tr-TR" sz="2200" dirty="0">
                <a:solidFill>
                  <a:srgbClr val="00B050"/>
                </a:solidFill>
              </a:rPr>
              <a:t>contribution to the </a:t>
            </a:r>
            <a:r>
              <a:rPr lang="en-US" sz="2200" dirty="0">
                <a:solidFill>
                  <a:srgbClr val="00B050"/>
                </a:solidFill>
              </a:rPr>
              <a:t>thermal </a:t>
            </a:r>
            <a:r>
              <a:rPr lang="tr-TR" sz="2200" dirty="0">
                <a:solidFill>
                  <a:srgbClr val="00B050"/>
                </a:solidFill>
              </a:rPr>
              <a:t>energy</a:t>
            </a:r>
            <a:r>
              <a:rPr lang="en-US" sz="2200" dirty="0">
                <a:solidFill>
                  <a:srgbClr val="00B050"/>
                </a:solidFill>
              </a:rPr>
              <a:t> (since constant goes away with derivative).</a:t>
            </a:r>
            <a:endParaRPr lang="tr-TR" sz="2200" dirty="0"/>
          </a:p>
        </p:txBody>
      </p:sp>
      <p:grpSp>
        <p:nvGrpSpPr>
          <p:cNvPr id="2" name="Group 6"/>
          <p:cNvGrpSpPr>
            <a:grpSpLocks/>
          </p:cNvGrpSpPr>
          <p:nvPr/>
        </p:nvGrpSpPr>
        <p:grpSpPr bwMode="auto">
          <a:xfrm>
            <a:off x="300493" y="5194391"/>
            <a:ext cx="8443913" cy="576263"/>
            <a:chOff x="368" y="2628"/>
            <a:chExt cx="5319" cy="363"/>
          </a:xfrm>
        </p:grpSpPr>
        <p:sp>
          <p:nvSpPr>
            <p:cNvPr id="21512" name="Text Box 7"/>
            <p:cNvSpPr txBox="1">
              <a:spLocks noChangeArrowheads="1"/>
            </p:cNvSpPr>
            <p:nvPr/>
          </p:nvSpPr>
          <p:spPr bwMode="auto">
            <a:xfrm>
              <a:off x="368" y="2741"/>
              <a:ext cx="5319" cy="250"/>
            </a:xfrm>
            <a:prstGeom prst="rect">
              <a:avLst/>
            </a:prstGeom>
            <a:gradFill rotWithShape="1">
              <a:gsLst>
                <a:gs pos="0">
                  <a:srgbClr val="F63D0A"/>
                </a:gs>
                <a:gs pos="50000">
                  <a:srgbClr val="FFFFFF"/>
                </a:gs>
                <a:gs pos="100000">
                  <a:srgbClr val="F63D0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000" b="1" dirty="0"/>
                <a:t>(number of phonons) x (energy of phonon)</a:t>
              </a:r>
              <a:r>
                <a:rPr lang="en-US" sz="2000" b="1" dirty="0"/>
                <a:t>   </a:t>
              </a:r>
              <a:r>
                <a:rPr lang="tr-TR" sz="2000" b="1" dirty="0"/>
                <a:t>=</a:t>
              </a:r>
              <a:r>
                <a:rPr lang="en-US" sz="2000" b="1" dirty="0"/>
                <a:t>    </a:t>
              </a:r>
              <a:r>
                <a:rPr lang="tr-TR" sz="2000" b="1" dirty="0"/>
                <a:t>(second term in     )</a:t>
              </a:r>
            </a:p>
          </p:txBody>
        </p:sp>
        <p:graphicFrame>
          <p:nvGraphicFramePr>
            <p:cNvPr id="21513" name="Object 4"/>
            <p:cNvGraphicFramePr>
              <a:graphicFrameLocks noChangeAspect="1"/>
            </p:cNvGraphicFramePr>
            <p:nvPr/>
          </p:nvGraphicFramePr>
          <p:xfrm>
            <a:off x="5064" y="2628"/>
            <a:ext cx="161" cy="354"/>
          </p:xfrm>
          <a:graphic>
            <a:graphicData uri="http://schemas.openxmlformats.org/presentationml/2006/ole">
              <mc:AlternateContent xmlns:mc="http://schemas.openxmlformats.org/markup-compatibility/2006">
                <mc:Choice xmlns:v="urn:schemas-microsoft-com:vml" Requires="v">
                  <p:oleObj name="Denklem" r:id="rId6" imgW="126890" imgH="279158" progId="Equation.3">
                    <p:embed/>
                  </p:oleObj>
                </mc:Choice>
                <mc:Fallback>
                  <p:oleObj name="Denklem" r:id="rId6" imgW="126890" imgH="279158"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 y="2628"/>
                          <a:ext cx="161"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 name="Rectangle 2"/>
          <p:cNvSpPr>
            <a:spLocks noChangeArrowheads="1"/>
          </p:cNvSpPr>
          <p:nvPr/>
        </p:nvSpPr>
        <p:spPr bwMode="auto">
          <a:xfrm>
            <a:off x="1527175" y="3851366"/>
            <a:ext cx="233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a:solidFill>
                  <a:srgbClr val="6600CC"/>
                </a:solidFill>
              </a:rPr>
              <a:t>Planck distribution =</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10"/>
          <p:cNvSpPr txBox="1">
            <a:spLocks noChangeArrowheads="1"/>
          </p:cNvSpPr>
          <p:nvPr/>
        </p:nvSpPr>
        <p:spPr bwMode="auto">
          <a:xfrm>
            <a:off x="5800725" y="1071563"/>
            <a:ext cx="2628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400"/>
              <a:t>Mean energy of a harmonic oscillator as a function of T</a:t>
            </a:r>
          </a:p>
        </p:txBody>
      </p:sp>
      <p:sp>
        <p:nvSpPr>
          <p:cNvPr id="10250" name="Text Box 11"/>
          <p:cNvSpPr txBox="1">
            <a:spLocks noChangeArrowheads="1"/>
          </p:cNvSpPr>
          <p:nvPr/>
        </p:nvSpPr>
        <p:spPr bwMode="auto">
          <a:xfrm>
            <a:off x="1066800" y="3473450"/>
            <a:ext cx="4570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800" b="1" i="1" u="sng">
                <a:solidFill>
                  <a:srgbClr val="FF0000"/>
                </a:solidFill>
              </a:rPr>
              <a:t>L</a:t>
            </a:r>
            <a:r>
              <a:rPr lang="tr-TR" sz="2800" b="1" i="1" u="sng">
                <a:solidFill>
                  <a:srgbClr val="FF0000"/>
                </a:solidFill>
              </a:rPr>
              <a:t>ow </a:t>
            </a:r>
            <a:r>
              <a:rPr lang="en-US" sz="2800" b="1" i="1" u="sng">
                <a:solidFill>
                  <a:srgbClr val="FF0000"/>
                </a:solidFill>
              </a:rPr>
              <a:t>T</a:t>
            </a:r>
            <a:r>
              <a:rPr lang="tr-TR" sz="2800" b="1" i="1" u="sng">
                <a:solidFill>
                  <a:srgbClr val="FF0000"/>
                </a:solidFill>
              </a:rPr>
              <a:t>emperature </a:t>
            </a:r>
            <a:r>
              <a:rPr lang="en-US" sz="2800" b="1" i="1" u="sng">
                <a:solidFill>
                  <a:srgbClr val="FF0000"/>
                </a:solidFill>
              </a:rPr>
              <a:t>L</a:t>
            </a:r>
            <a:r>
              <a:rPr lang="tr-TR" sz="2800" b="1" i="1" u="sng">
                <a:solidFill>
                  <a:srgbClr val="FF0000"/>
                </a:solidFill>
              </a:rPr>
              <a:t>imit</a:t>
            </a:r>
          </a:p>
        </p:txBody>
      </p:sp>
      <p:graphicFrame>
        <p:nvGraphicFramePr>
          <p:cNvPr id="10243" name="Object 3"/>
          <p:cNvGraphicFramePr>
            <a:graphicFrameLocks noChangeAspect="1"/>
          </p:cNvGraphicFramePr>
          <p:nvPr/>
        </p:nvGraphicFramePr>
        <p:xfrm>
          <a:off x="2487613" y="4240213"/>
          <a:ext cx="1436687" cy="428625"/>
        </p:xfrm>
        <a:graphic>
          <a:graphicData uri="http://schemas.openxmlformats.org/presentationml/2006/ole">
            <mc:AlternateContent xmlns:mc="http://schemas.openxmlformats.org/markup-compatibility/2006">
              <mc:Choice xmlns:v="urn:schemas-microsoft-com:vml" Requires="v">
                <p:oleObj name="Denklem" r:id="rId2" imgW="723586" imgH="215806" progId="Equation.3">
                  <p:embed/>
                </p:oleObj>
              </mc:Choice>
              <mc:Fallback>
                <p:oleObj name="Denklem" r:id="rId2" imgW="723586" imgH="215806"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613" y="4240213"/>
                        <a:ext cx="1436687"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1974850" y="4773613"/>
          <a:ext cx="2463800" cy="889000"/>
        </p:xfrm>
        <a:graphic>
          <a:graphicData uri="http://schemas.openxmlformats.org/presentationml/2006/ole">
            <mc:AlternateContent xmlns:mc="http://schemas.openxmlformats.org/markup-compatibility/2006">
              <mc:Choice xmlns:v="urn:schemas-microsoft-com:vml" Requires="v">
                <p:oleObj name="Equation" r:id="rId4" imgW="1231366" imgH="444307" progId="Equation.3">
                  <p:embed/>
                </p:oleObj>
              </mc:Choice>
              <mc:Fallback>
                <p:oleObj name="Equation" r:id="rId4" imgW="1231366" imgH="44430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850" y="4773613"/>
                        <a:ext cx="2463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4" name="AutoShape 16"/>
          <p:cNvSpPr>
            <a:spLocks noChangeArrowheads="1"/>
          </p:cNvSpPr>
          <p:nvPr/>
        </p:nvSpPr>
        <p:spPr bwMode="auto">
          <a:xfrm>
            <a:off x="1524000" y="6183313"/>
            <a:ext cx="685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tr-TR">
              <a:solidFill>
                <a:srgbClr val="000000"/>
              </a:solidFill>
            </a:endParaRPr>
          </a:p>
        </p:txBody>
      </p:sp>
      <p:graphicFrame>
        <p:nvGraphicFramePr>
          <p:cNvPr id="10245" name="Object 5"/>
          <p:cNvGraphicFramePr>
            <a:graphicFrameLocks noChangeAspect="1"/>
          </p:cNvGraphicFramePr>
          <p:nvPr/>
        </p:nvGraphicFramePr>
        <p:xfrm>
          <a:off x="2608263" y="5916613"/>
          <a:ext cx="1195387" cy="788987"/>
        </p:xfrm>
        <a:graphic>
          <a:graphicData uri="http://schemas.openxmlformats.org/presentationml/2006/ole">
            <mc:AlternateContent xmlns:mc="http://schemas.openxmlformats.org/markup-compatibility/2006">
              <mc:Choice xmlns:v="urn:schemas-microsoft-com:vml" Requires="v">
                <p:oleObj name="Denklem" r:id="rId6" imgW="596641" imgH="393529" progId="Equation.3">
                  <p:embed/>
                </p:oleObj>
              </mc:Choice>
              <mc:Fallback>
                <p:oleObj name="Denklem" r:id="rId6" imgW="596641" imgH="39352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8263" y="5916613"/>
                        <a:ext cx="1195387"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3" name="Text Box 18"/>
          <p:cNvSpPr txBox="1">
            <a:spLocks noChangeArrowheads="1"/>
          </p:cNvSpPr>
          <p:nvPr/>
        </p:nvSpPr>
        <p:spPr bwMode="auto">
          <a:xfrm>
            <a:off x="4044950" y="5992813"/>
            <a:ext cx="3286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800" b="1" i="1">
                <a:solidFill>
                  <a:srgbClr val="6600CC"/>
                </a:solidFill>
              </a:rPr>
              <a:t>Zero </a:t>
            </a:r>
            <a:r>
              <a:rPr lang="en-US" sz="2800" b="1" i="1">
                <a:solidFill>
                  <a:srgbClr val="6600CC"/>
                </a:solidFill>
              </a:rPr>
              <a:t>P</a:t>
            </a:r>
            <a:r>
              <a:rPr lang="tr-TR" sz="2800" b="1" i="1">
                <a:solidFill>
                  <a:srgbClr val="6600CC"/>
                </a:solidFill>
              </a:rPr>
              <a:t>oint </a:t>
            </a:r>
            <a:r>
              <a:rPr lang="en-US" sz="2800" b="1" i="1">
                <a:solidFill>
                  <a:srgbClr val="6600CC"/>
                </a:solidFill>
              </a:rPr>
              <a:t>E</a:t>
            </a:r>
            <a:r>
              <a:rPr lang="tr-TR" sz="2800" b="1" i="1">
                <a:solidFill>
                  <a:srgbClr val="6600CC"/>
                </a:solidFill>
              </a:rPr>
              <a:t>nergy</a:t>
            </a:r>
          </a:p>
        </p:txBody>
      </p:sp>
      <p:sp>
        <p:nvSpPr>
          <p:cNvPr id="10255" name="Text Box 31"/>
          <p:cNvSpPr txBox="1">
            <a:spLocks noChangeArrowheads="1"/>
          </p:cNvSpPr>
          <p:nvPr/>
        </p:nvSpPr>
        <p:spPr bwMode="auto">
          <a:xfrm>
            <a:off x="5185751" y="5010959"/>
            <a:ext cx="2665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000" dirty="0"/>
              <a:t>Since exponential term gets bigger</a:t>
            </a:r>
          </a:p>
        </p:txBody>
      </p:sp>
      <p:sp>
        <p:nvSpPr>
          <p:cNvPr id="19" name="Text Box 31">
            <a:extLst>
              <a:ext uri="{FF2B5EF4-FFF2-40B4-BE49-F238E27FC236}">
                <a16:creationId xmlns:a16="http://schemas.microsoft.com/office/drawing/2014/main" id="{7CF3A95D-164E-4964-9B0A-9E1FB1BC49D1}"/>
              </a:ext>
            </a:extLst>
          </p:cNvPr>
          <p:cNvSpPr txBox="1">
            <a:spLocks noChangeArrowheads="1"/>
          </p:cNvSpPr>
          <p:nvPr/>
        </p:nvSpPr>
        <p:spPr bwMode="auto">
          <a:xfrm>
            <a:off x="4456235" y="4699779"/>
            <a:ext cx="40227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000" dirty="0"/>
              <a:t>What happens to exponential term?</a:t>
            </a:r>
            <a:endParaRPr lang="tr-TR"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5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3" grpId="0"/>
      <p:bldP spid="10255"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1" name="Object 8"/>
          <p:cNvGraphicFramePr>
            <a:graphicFrameLocks noChangeAspect="1"/>
          </p:cNvGraphicFramePr>
          <p:nvPr/>
        </p:nvGraphicFramePr>
        <p:xfrm>
          <a:off x="990600" y="685800"/>
          <a:ext cx="252413" cy="428625"/>
        </p:xfrm>
        <a:graphic>
          <a:graphicData uri="http://schemas.openxmlformats.org/presentationml/2006/ole">
            <mc:AlternateContent xmlns:mc="http://schemas.openxmlformats.org/markup-compatibility/2006">
              <mc:Choice xmlns:v="urn:schemas-microsoft-com:vml" Requires="v">
                <p:oleObj name="Denklem" r:id="rId3" imgW="126780" imgH="215526" progId="Equation.3">
                  <p:embed/>
                </p:oleObj>
              </mc:Choice>
              <mc:Fallback>
                <p:oleObj name="Denklem" r:id="rId3" imgW="126780" imgH="215526" progId="Equation.3">
                  <p:embed/>
                  <p:pic>
                    <p:nvPicPr>
                      <p:cNvPr id="2356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85800"/>
                        <a:ext cx="25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Text Box 21"/>
          <p:cNvSpPr txBox="1">
            <a:spLocks noChangeArrowheads="1"/>
          </p:cNvSpPr>
          <p:nvPr/>
        </p:nvSpPr>
        <p:spPr bwMode="auto">
          <a:xfrm>
            <a:off x="466724" y="2988818"/>
            <a:ext cx="4570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800" b="1" i="1" u="sng">
                <a:solidFill>
                  <a:srgbClr val="FF0000"/>
                </a:solidFill>
              </a:rPr>
              <a:t>H</a:t>
            </a:r>
            <a:r>
              <a:rPr lang="tr-TR" sz="2800" b="1" i="1" u="sng">
                <a:solidFill>
                  <a:srgbClr val="FF0000"/>
                </a:solidFill>
              </a:rPr>
              <a:t>igh </a:t>
            </a:r>
            <a:r>
              <a:rPr lang="en-US" sz="2800" b="1" i="1" u="sng">
                <a:solidFill>
                  <a:srgbClr val="FF0000"/>
                </a:solidFill>
              </a:rPr>
              <a:t>T</a:t>
            </a:r>
            <a:r>
              <a:rPr lang="tr-TR" sz="2800" b="1" i="1" u="sng">
                <a:solidFill>
                  <a:srgbClr val="FF0000"/>
                </a:solidFill>
              </a:rPr>
              <a:t>emperature </a:t>
            </a:r>
            <a:r>
              <a:rPr lang="en-US" sz="2800" b="1" i="1" u="sng">
                <a:solidFill>
                  <a:srgbClr val="FF0000"/>
                </a:solidFill>
              </a:rPr>
              <a:t>L</a:t>
            </a:r>
            <a:r>
              <a:rPr lang="tr-TR" sz="2800" b="1" i="1" u="sng">
                <a:solidFill>
                  <a:srgbClr val="FF0000"/>
                </a:solidFill>
              </a:rPr>
              <a:t>imit</a:t>
            </a:r>
          </a:p>
        </p:txBody>
      </p:sp>
      <p:grpSp>
        <p:nvGrpSpPr>
          <p:cNvPr id="23563" name="Group 22"/>
          <p:cNvGrpSpPr>
            <a:grpSpLocks/>
          </p:cNvGrpSpPr>
          <p:nvPr/>
        </p:nvGrpSpPr>
        <p:grpSpPr bwMode="auto">
          <a:xfrm>
            <a:off x="685800" y="381000"/>
            <a:ext cx="3581400" cy="2208213"/>
            <a:chOff x="192" y="193"/>
            <a:chExt cx="2807" cy="1756"/>
          </a:xfrm>
        </p:grpSpPr>
        <p:sp>
          <p:nvSpPr>
            <p:cNvPr id="23570" name="Line 23"/>
            <p:cNvSpPr>
              <a:spLocks noChangeShapeType="1"/>
            </p:cNvSpPr>
            <p:nvPr/>
          </p:nvSpPr>
          <p:spPr bwMode="auto">
            <a:xfrm flipV="1">
              <a:off x="720" y="223"/>
              <a:ext cx="0" cy="16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24"/>
            <p:cNvSpPr>
              <a:spLocks noChangeShapeType="1"/>
            </p:cNvSpPr>
            <p:nvPr/>
          </p:nvSpPr>
          <p:spPr bwMode="auto">
            <a:xfrm>
              <a:off x="720" y="1855"/>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25"/>
            <p:cNvSpPr>
              <a:spLocks noChangeShapeType="1"/>
            </p:cNvSpPr>
            <p:nvPr/>
          </p:nvSpPr>
          <p:spPr bwMode="auto">
            <a:xfrm flipV="1">
              <a:off x="720" y="463"/>
              <a:ext cx="1680" cy="140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Freeform 26"/>
            <p:cNvSpPr>
              <a:spLocks/>
            </p:cNvSpPr>
            <p:nvPr/>
          </p:nvSpPr>
          <p:spPr bwMode="auto">
            <a:xfrm>
              <a:off x="720" y="451"/>
              <a:ext cx="1656" cy="972"/>
            </a:xfrm>
            <a:custGeom>
              <a:avLst/>
              <a:gdLst>
                <a:gd name="T0" fmla="*/ 0 w 1656"/>
                <a:gd name="T1" fmla="*/ 972 h 972"/>
                <a:gd name="T2" fmla="*/ 660 w 1656"/>
                <a:gd name="T3" fmla="*/ 792 h 972"/>
                <a:gd name="T4" fmla="*/ 1656 w 1656"/>
                <a:gd name="T5" fmla="*/ 0 h 972"/>
                <a:gd name="T6" fmla="*/ 0 60000 65536"/>
                <a:gd name="T7" fmla="*/ 0 60000 65536"/>
                <a:gd name="T8" fmla="*/ 0 60000 65536"/>
                <a:gd name="T9" fmla="*/ 0 w 1656"/>
                <a:gd name="T10" fmla="*/ 0 h 972"/>
                <a:gd name="T11" fmla="*/ 1656 w 1656"/>
                <a:gd name="T12" fmla="*/ 972 h 972"/>
              </a:gdLst>
              <a:ahLst/>
              <a:cxnLst>
                <a:cxn ang="T6">
                  <a:pos x="T0" y="T1"/>
                </a:cxn>
                <a:cxn ang="T7">
                  <a:pos x="T2" y="T3"/>
                </a:cxn>
                <a:cxn ang="T8">
                  <a:pos x="T4" y="T5"/>
                </a:cxn>
              </a:cxnLst>
              <a:rect l="T9" t="T10" r="T11" b="T12"/>
              <a:pathLst>
                <a:path w="1656" h="972">
                  <a:moveTo>
                    <a:pt x="0" y="972"/>
                  </a:moveTo>
                  <a:cubicBezTo>
                    <a:pt x="110" y="942"/>
                    <a:pt x="384" y="954"/>
                    <a:pt x="660" y="792"/>
                  </a:cubicBezTo>
                  <a:cubicBezTo>
                    <a:pt x="936" y="630"/>
                    <a:pt x="1449" y="165"/>
                    <a:pt x="1656" y="0"/>
                  </a:cubicBezTo>
                </a:path>
              </a:pathLst>
            </a:cu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3574" name="Object 11"/>
            <p:cNvGraphicFramePr>
              <a:graphicFrameLocks noChangeAspect="1"/>
            </p:cNvGraphicFramePr>
            <p:nvPr/>
          </p:nvGraphicFramePr>
          <p:xfrm>
            <a:off x="2824" y="1742"/>
            <a:ext cx="175" cy="207"/>
          </p:xfrm>
          <a:graphic>
            <a:graphicData uri="http://schemas.openxmlformats.org/presentationml/2006/ole">
              <mc:AlternateContent xmlns:mc="http://schemas.openxmlformats.org/markup-compatibility/2006">
                <mc:Choice xmlns:v="urn:schemas-microsoft-com:vml" Requires="v">
                  <p:oleObj name="Denklem" r:id="rId5" imgW="139579" imgH="164957" progId="Equation.3">
                    <p:embed/>
                  </p:oleObj>
                </mc:Choice>
                <mc:Fallback>
                  <p:oleObj name="Denklem" r:id="rId5" imgW="139579" imgH="164957" progId="Equation.3">
                    <p:embed/>
                    <p:pic>
                      <p:nvPicPr>
                        <p:cNvPr id="23574"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4" y="1742"/>
                          <a:ext cx="175"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5" name="Object 12"/>
            <p:cNvGraphicFramePr>
              <a:graphicFrameLocks noChangeAspect="1"/>
            </p:cNvGraphicFramePr>
            <p:nvPr/>
          </p:nvGraphicFramePr>
          <p:xfrm>
            <a:off x="192" y="1171"/>
            <a:ext cx="445" cy="492"/>
          </p:xfrm>
          <a:graphic>
            <a:graphicData uri="http://schemas.openxmlformats.org/presentationml/2006/ole">
              <mc:AlternateContent xmlns:mc="http://schemas.openxmlformats.org/markup-compatibility/2006">
                <mc:Choice xmlns:v="urn:schemas-microsoft-com:vml" Requires="v">
                  <p:oleObj name="Denklem" r:id="rId7" imgW="355292" imgH="393359" progId="Equation.3">
                    <p:embed/>
                  </p:oleObj>
                </mc:Choice>
                <mc:Fallback>
                  <p:oleObj name="Denklem" r:id="rId7" imgW="355292" imgH="393359" progId="Equation.3">
                    <p:embed/>
                    <p:pic>
                      <p:nvPicPr>
                        <p:cNvPr id="23575"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1171"/>
                          <a:ext cx="445" cy="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6" name="Object 13"/>
            <p:cNvGraphicFramePr>
              <a:graphicFrameLocks noChangeAspect="1"/>
            </p:cNvGraphicFramePr>
            <p:nvPr/>
          </p:nvGraphicFramePr>
          <p:xfrm>
            <a:off x="2448" y="193"/>
            <a:ext cx="349" cy="270"/>
          </p:xfrm>
          <a:graphic>
            <a:graphicData uri="http://schemas.openxmlformats.org/presentationml/2006/ole">
              <mc:AlternateContent xmlns:mc="http://schemas.openxmlformats.org/markup-compatibility/2006">
                <mc:Choice xmlns:v="urn:schemas-microsoft-com:vml" Requires="v">
                  <p:oleObj name="Denklem" r:id="rId9" imgW="279279" imgH="215806" progId="Equation.3">
                    <p:embed/>
                  </p:oleObj>
                </mc:Choice>
                <mc:Fallback>
                  <p:oleObj name="Denklem" r:id="rId9" imgW="279279" imgH="215806" progId="Equation.3">
                    <p:embed/>
                    <p:pic>
                      <p:nvPicPr>
                        <p:cNvPr id="23576"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8" y="193"/>
                          <a:ext cx="349"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564" name="Text Box 31"/>
          <p:cNvSpPr txBox="1">
            <a:spLocks noChangeArrowheads="1"/>
          </p:cNvSpPr>
          <p:nvPr/>
        </p:nvSpPr>
        <p:spPr bwMode="auto">
          <a:xfrm>
            <a:off x="5048519" y="846564"/>
            <a:ext cx="4062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400" dirty="0"/>
              <a:t>Mean energy of a harmonic oscillator as a function of T</a:t>
            </a:r>
          </a:p>
        </p:txBody>
      </p:sp>
      <p:graphicFrame>
        <p:nvGraphicFramePr>
          <p:cNvPr id="23565" name="Object 9"/>
          <p:cNvGraphicFramePr>
            <a:graphicFrameLocks noChangeAspect="1"/>
          </p:cNvGraphicFramePr>
          <p:nvPr/>
        </p:nvGraphicFramePr>
        <p:xfrm>
          <a:off x="4572000" y="-2143125"/>
          <a:ext cx="557213" cy="455612"/>
        </p:xfrm>
        <a:graphic>
          <a:graphicData uri="http://schemas.openxmlformats.org/presentationml/2006/ole">
            <mc:AlternateContent xmlns:mc="http://schemas.openxmlformats.org/markup-compatibility/2006">
              <mc:Choice xmlns:v="urn:schemas-microsoft-com:vml" Requires="v">
                <p:oleObj name="Equation" r:id="rId11" imgW="279400" imgH="228600" progId="Equation.DSMT4">
                  <p:embed/>
                </p:oleObj>
              </mc:Choice>
              <mc:Fallback>
                <p:oleObj name="Equation" r:id="rId11" imgW="279400" imgH="228600" progId="Equation.DSMT4">
                  <p:embed/>
                  <p:pic>
                    <p:nvPicPr>
                      <p:cNvPr id="2356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143125"/>
                        <a:ext cx="55721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0"/>
          <p:cNvGraphicFramePr>
            <a:graphicFrameLocks noChangeAspect="1"/>
          </p:cNvGraphicFramePr>
          <p:nvPr/>
        </p:nvGraphicFramePr>
        <p:xfrm>
          <a:off x="1914524" y="3522218"/>
          <a:ext cx="1700213" cy="576263"/>
        </p:xfrm>
        <a:graphic>
          <a:graphicData uri="http://schemas.openxmlformats.org/presentationml/2006/ole">
            <mc:AlternateContent xmlns:mc="http://schemas.openxmlformats.org/markup-compatibility/2006">
              <mc:Choice xmlns:v="urn:schemas-microsoft-com:vml" Requires="v">
                <p:oleObj name="Equation" r:id="rId13" imgW="672808" imgH="228501" progId="Equation.DSMT4">
                  <p:embed/>
                </p:oleObj>
              </mc:Choice>
              <mc:Fallback>
                <p:oleObj name="Equation" r:id="rId13" imgW="672808" imgH="228501" progId="Equation.DSMT4">
                  <p:embed/>
                  <p:pic>
                    <p:nvPicPr>
                      <p:cNvPr id="2356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14524" y="3522218"/>
                        <a:ext cx="1700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sp>
        <p:nvSpPr>
          <p:cNvPr id="23568" name="Text Box 27"/>
          <p:cNvSpPr txBox="1">
            <a:spLocks noChangeArrowheads="1"/>
          </p:cNvSpPr>
          <p:nvPr/>
        </p:nvSpPr>
        <p:spPr bwMode="auto">
          <a:xfrm>
            <a:off x="2498724" y="3591329"/>
            <a:ext cx="4730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b="1" dirty="0">
                <a:solidFill>
                  <a:srgbClr val="990033"/>
                </a:solidFill>
              </a:rPr>
              <a:t>&lt;&lt;</a:t>
            </a:r>
          </a:p>
        </p:txBody>
      </p:sp>
      <p:graphicFrame>
        <p:nvGraphicFramePr>
          <p:cNvPr id="25" name="Object 4"/>
          <p:cNvGraphicFramePr>
            <a:graphicFrameLocks noChangeAspect="1"/>
          </p:cNvGraphicFramePr>
          <p:nvPr/>
        </p:nvGraphicFramePr>
        <p:xfrm>
          <a:off x="5805488" y="0"/>
          <a:ext cx="2463800" cy="889000"/>
        </p:xfrm>
        <a:graphic>
          <a:graphicData uri="http://schemas.openxmlformats.org/presentationml/2006/ole">
            <mc:AlternateContent xmlns:mc="http://schemas.openxmlformats.org/markup-compatibility/2006">
              <mc:Choice xmlns:v="urn:schemas-microsoft-com:vml" Requires="v">
                <p:oleObj name="Equation" r:id="rId15" imgW="1231366" imgH="444307" progId="Equation.3">
                  <p:embed/>
                </p:oleObj>
              </mc:Choice>
              <mc:Fallback>
                <p:oleObj name="Equation" r:id="rId15" imgW="1231366" imgH="444307" progId="Equation.3">
                  <p:embed/>
                  <p:pic>
                    <p:nvPicPr>
                      <p:cNvPr id="25"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05488" y="0"/>
                        <a:ext cx="2463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63534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3"/>
          <p:cNvGraphicFramePr>
            <a:graphicFrameLocks noChangeAspect="1"/>
          </p:cNvGraphicFramePr>
          <p:nvPr/>
        </p:nvGraphicFramePr>
        <p:xfrm>
          <a:off x="6248400" y="1676400"/>
          <a:ext cx="2339975" cy="695325"/>
        </p:xfrm>
        <a:graphic>
          <a:graphicData uri="http://schemas.openxmlformats.org/presentationml/2006/ole">
            <mc:AlternateContent xmlns:mc="http://schemas.openxmlformats.org/markup-compatibility/2006">
              <mc:Choice xmlns:v="urn:schemas-microsoft-com:vml" Requires="v">
                <p:oleObj name="Denklem" r:id="rId3" imgW="1409700" imgH="419100" progId="Equation.3">
                  <p:embed/>
                </p:oleObj>
              </mc:Choice>
              <mc:Fallback>
                <p:oleObj name="Denklem" r:id="rId3" imgW="1409700" imgH="419100" progId="Equation.3">
                  <p:embed/>
                  <p:pic>
                    <p:nvPicPr>
                      <p:cNvPr id="112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76400"/>
                        <a:ext cx="23399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6324600" y="2438400"/>
          <a:ext cx="1884363" cy="863600"/>
        </p:xfrm>
        <a:graphic>
          <a:graphicData uri="http://schemas.openxmlformats.org/presentationml/2006/ole">
            <mc:AlternateContent xmlns:mc="http://schemas.openxmlformats.org/markup-compatibility/2006">
              <mc:Choice xmlns:v="urn:schemas-microsoft-com:vml" Requires="v">
                <p:oleObj name="Denklem" r:id="rId5" imgW="939392" imgH="431613" progId="Equation.3">
                  <p:embed/>
                </p:oleObj>
              </mc:Choice>
              <mc:Fallback>
                <p:oleObj name="Denklem" r:id="rId5" imgW="939392" imgH="431613" progId="Equation.3">
                  <p:embed/>
                  <p:pic>
                    <p:nvPicPr>
                      <p:cNvPr id="1126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438400"/>
                        <a:ext cx="18843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8"/>
          <p:cNvGraphicFramePr>
            <a:graphicFrameLocks noChangeAspect="1"/>
          </p:cNvGraphicFramePr>
          <p:nvPr/>
        </p:nvGraphicFramePr>
        <p:xfrm>
          <a:off x="990600" y="685800"/>
          <a:ext cx="252413" cy="428625"/>
        </p:xfrm>
        <a:graphic>
          <a:graphicData uri="http://schemas.openxmlformats.org/presentationml/2006/ole">
            <mc:AlternateContent xmlns:mc="http://schemas.openxmlformats.org/markup-compatibility/2006">
              <mc:Choice xmlns:v="urn:schemas-microsoft-com:vml" Requires="v">
                <p:oleObj name="Denklem" r:id="rId7" imgW="126780" imgH="215526" progId="Equation.3">
                  <p:embed/>
                </p:oleObj>
              </mc:Choice>
              <mc:Fallback>
                <p:oleObj name="Denklem" r:id="rId7" imgW="126780" imgH="215526" progId="Equation.3">
                  <p:embed/>
                  <p:pic>
                    <p:nvPicPr>
                      <p:cNvPr id="23561"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685800"/>
                        <a:ext cx="25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Text Box 21"/>
          <p:cNvSpPr txBox="1">
            <a:spLocks noChangeArrowheads="1"/>
          </p:cNvSpPr>
          <p:nvPr/>
        </p:nvSpPr>
        <p:spPr bwMode="auto">
          <a:xfrm>
            <a:off x="466724" y="2988818"/>
            <a:ext cx="4570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800" b="1" i="1" u="sng">
                <a:solidFill>
                  <a:srgbClr val="FF0000"/>
                </a:solidFill>
              </a:rPr>
              <a:t>H</a:t>
            </a:r>
            <a:r>
              <a:rPr lang="tr-TR" sz="2800" b="1" i="1" u="sng">
                <a:solidFill>
                  <a:srgbClr val="FF0000"/>
                </a:solidFill>
              </a:rPr>
              <a:t>igh </a:t>
            </a:r>
            <a:r>
              <a:rPr lang="en-US" sz="2800" b="1" i="1" u="sng">
                <a:solidFill>
                  <a:srgbClr val="FF0000"/>
                </a:solidFill>
              </a:rPr>
              <a:t>T</a:t>
            </a:r>
            <a:r>
              <a:rPr lang="tr-TR" sz="2800" b="1" i="1" u="sng">
                <a:solidFill>
                  <a:srgbClr val="FF0000"/>
                </a:solidFill>
              </a:rPr>
              <a:t>emperature </a:t>
            </a:r>
            <a:r>
              <a:rPr lang="en-US" sz="2800" b="1" i="1" u="sng">
                <a:solidFill>
                  <a:srgbClr val="FF0000"/>
                </a:solidFill>
              </a:rPr>
              <a:t>L</a:t>
            </a:r>
            <a:r>
              <a:rPr lang="tr-TR" sz="2800" b="1" i="1" u="sng">
                <a:solidFill>
                  <a:srgbClr val="FF0000"/>
                </a:solidFill>
              </a:rPr>
              <a:t>imit</a:t>
            </a:r>
          </a:p>
        </p:txBody>
      </p:sp>
      <p:grpSp>
        <p:nvGrpSpPr>
          <p:cNvPr id="23563" name="Group 22"/>
          <p:cNvGrpSpPr>
            <a:grpSpLocks/>
          </p:cNvGrpSpPr>
          <p:nvPr/>
        </p:nvGrpSpPr>
        <p:grpSpPr bwMode="auto">
          <a:xfrm>
            <a:off x="685800" y="381000"/>
            <a:ext cx="3581400" cy="2208213"/>
            <a:chOff x="192" y="193"/>
            <a:chExt cx="2807" cy="1756"/>
          </a:xfrm>
        </p:grpSpPr>
        <p:sp>
          <p:nvSpPr>
            <p:cNvPr id="23570" name="Line 23"/>
            <p:cNvSpPr>
              <a:spLocks noChangeShapeType="1"/>
            </p:cNvSpPr>
            <p:nvPr/>
          </p:nvSpPr>
          <p:spPr bwMode="auto">
            <a:xfrm flipV="1">
              <a:off x="720" y="223"/>
              <a:ext cx="0" cy="16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24"/>
            <p:cNvSpPr>
              <a:spLocks noChangeShapeType="1"/>
            </p:cNvSpPr>
            <p:nvPr/>
          </p:nvSpPr>
          <p:spPr bwMode="auto">
            <a:xfrm>
              <a:off x="720" y="1855"/>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25"/>
            <p:cNvSpPr>
              <a:spLocks noChangeShapeType="1"/>
            </p:cNvSpPr>
            <p:nvPr/>
          </p:nvSpPr>
          <p:spPr bwMode="auto">
            <a:xfrm flipV="1">
              <a:off x="720" y="463"/>
              <a:ext cx="1680" cy="140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Freeform 26"/>
            <p:cNvSpPr>
              <a:spLocks/>
            </p:cNvSpPr>
            <p:nvPr/>
          </p:nvSpPr>
          <p:spPr bwMode="auto">
            <a:xfrm>
              <a:off x="720" y="451"/>
              <a:ext cx="1656" cy="972"/>
            </a:xfrm>
            <a:custGeom>
              <a:avLst/>
              <a:gdLst>
                <a:gd name="T0" fmla="*/ 0 w 1656"/>
                <a:gd name="T1" fmla="*/ 972 h 972"/>
                <a:gd name="T2" fmla="*/ 660 w 1656"/>
                <a:gd name="T3" fmla="*/ 792 h 972"/>
                <a:gd name="T4" fmla="*/ 1656 w 1656"/>
                <a:gd name="T5" fmla="*/ 0 h 972"/>
                <a:gd name="T6" fmla="*/ 0 60000 65536"/>
                <a:gd name="T7" fmla="*/ 0 60000 65536"/>
                <a:gd name="T8" fmla="*/ 0 60000 65536"/>
                <a:gd name="T9" fmla="*/ 0 w 1656"/>
                <a:gd name="T10" fmla="*/ 0 h 972"/>
                <a:gd name="T11" fmla="*/ 1656 w 1656"/>
                <a:gd name="T12" fmla="*/ 972 h 972"/>
              </a:gdLst>
              <a:ahLst/>
              <a:cxnLst>
                <a:cxn ang="T6">
                  <a:pos x="T0" y="T1"/>
                </a:cxn>
                <a:cxn ang="T7">
                  <a:pos x="T2" y="T3"/>
                </a:cxn>
                <a:cxn ang="T8">
                  <a:pos x="T4" y="T5"/>
                </a:cxn>
              </a:cxnLst>
              <a:rect l="T9" t="T10" r="T11" b="T12"/>
              <a:pathLst>
                <a:path w="1656" h="972">
                  <a:moveTo>
                    <a:pt x="0" y="972"/>
                  </a:moveTo>
                  <a:cubicBezTo>
                    <a:pt x="110" y="942"/>
                    <a:pt x="384" y="954"/>
                    <a:pt x="660" y="792"/>
                  </a:cubicBezTo>
                  <a:cubicBezTo>
                    <a:pt x="936" y="630"/>
                    <a:pt x="1449" y="165"/>
                    <a:pt x="1656" y="0"/>
                  </a:cubicBezTo>
                </a:path>
              </a:pathLst>
            </a:cu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3574" name="Object 11"/>
            <p:cNvGraphicFramePr>
              <a:graphicFrameLocks noChangeAspect="1"/>
            </p:cNvGraphicFramePr>
            <p:nvPr/>
          </p:nvGraphicFramePr>
          <p:xfrm>
            <a:off x="2824" y="1742"/>
            <a:ext cx="175" cy="207"/>
          </p:xfrm>
          <a:graphic>
            <a:graphicData uri="http://schemas.openxmlformats.org/presentationml/2006/ole">
              <mc:AlternateContent xmlns:mc="http://schemas.openxmlformats.org/markup-compatibility/2006">
                <mc:Choice xmlns:v="urn:schemas-microsoft-com:vml" Requires="v">
                  <p:oleObj name="Denklem" r:id="rId9" imgW="139579" imgH="164957" progId="Equation.3">
                    <p:embed/>
                  </p:oleObj>
                </mc:Choice>
                <mc:Fallback>
                  <p:oleObj name="Denklem" r:id="rId9" imgW="139579" imgH="164957" progId="Equation.3">
                    <p:embed/>
                    <p:pic>
                      <p:nvPicPr>
                        <p:cNvPr id="23574"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4" y="1742"/>
                          <a:ext cx="175"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5" name="Object 12"/>
            <p:cNvGraphicFramePr>
              <a:graphicFrameLocks noChangeAspect="1"/>
            </p:cNvGraphicFramePr>
            <p:nvPr/>
          </p:nvGraphicFramePr>
          <p:xfrm>
            <a:off x="192" y="1171"/>
            <a:ext cx="445" cy="492"/>
          </p:xfrm>
          <a:graphic>
            <a:graphicData uri="http://schemas.openxmlformats.org/presentationml/2006/ole">
              <mc:AlternateContent xmlns:mc="http://schemas.openxmlformats.org/markup-compatibility/2006">
                <mc:Choice xmlns:v="urn:schemas-microsoft-com:vml" Requires="v">
                  <p:oleObj name="Denklem" r:id="rId11" imgW="355292" imgH="393359" progId="Equation.3">
                    <p:embed/>
                  </p:oleObj>
                </mc:Choice>
                <mc:Fallback>
                  <p:oleObj name="Denklem" r:id="rId11" imgW="355292" imgH="393359" progId="Equation.3">
                    <p:embed/>
                    <p:pic>
                      <p:nvPicPr>
                        <p:cNvPr id="23575"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 y="1171"/>
                          <a:ext cx="445" cy="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6" name="Object 13"/>
            <p:cNvGraphicFramePr>
              <a:graphicFrameLocks noChangeAspect="1"/>
            </p:cNvGraphicFramePr>
            <p:nvPr/>
          </p:nvGraphicFramePr>
          <p:xfrm>
            <a:off x="2448" y="193"/>
            <a:ext cx="349" cy="270"/>
          </p:xfrm>
          <a:graphic>
            <a:graphicData uri="http://schemas.openxmlformats.org/presentationml/2006/ole">
              <mc:AlternateContent xmlns:mc="http://schemas.openxmlformats.org/markup-compatibility/2006">
                <mc:Choice xmlns:v="urn:schemas-microsoft-com:vml" Requires="v">
                  <p:oleObj name="Denklem" r:id="rId13" imgW="279279" imgH="215806" progId="Equation.3">
                    <p:embed/>
                  </p:oleObj>
                </mc:Choice>
                <mc:Fallback>
                  <p:oleObj name="Denklem" r:id="rId13" imgW="279279" imgH="215806" progId="Equation.3">
                    <p:embed/>
                    <p:pic>
                      <p:nvPicPr>
                        <p:cNvPr id="23576"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8" y="193"/>
                          <a:ext cx="349"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564" name="Text Box 31"/>
          <p:cNvSpPr txBox="1">
            <a:spLocks noChangeArrowheads="1"/>
          </p:cNvSpPr>
          <p:nvPr/>
        </p:nvSpPr>
        <p:spPr bwMode="auto">
          <a:xfrm>
            <a:off x="5048519" y="846564"/>
            <a:ext cx="4062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400" dirty="0"/>
              <a:t>Mean energy of a harmonic oscillator as a function of T</a:t>
            </a:r>
          </a:p>
        </p:txBody>
      </p:sp>
      <p:graphicFrame>
        <p:nvGraphicFramePr>
          <p:cNvPr id="23565" name="Object 9"/>
          <p:cNvGraphicFramePr>
            <a:graphicFrameLocks noChangeAspect="1"/>
          </p:cNvGraphicFramePr>
          <p:nvPr/>
        </p:nvGraphicFramePr>
        <p:xfrm>
          <a:off x="4572000" y="-2143125"/>
          <a:ext cx="557213" cy="455612"/>
        </p:xfrm>
        <a:graphic>
          <a:graphicData uri="http://schemas.openxmlformats.org/presentationml/2006/ole">
            <mc:AlternateContent xmlns:mc="http://schemas.openxmlformats.org/markup-compatibility/2006">
              <mc:Choice xmlns:v="urn:schemas-microsoft-com:vml" Requires="v">
                <p:oleObj name="Equation" r:id="rId15" imgW="279400" imgH="228600" progId="Equation.DSMT4">
                  <p:embed/>
                </p:oleObj>
              </mc:Choice>
              <mc:Fallback>
                <p:oleObj name="Equation" r:id="rId15" imgW="279400" imgH="228600" progId="Equation.DSMT4">
                  <p:embed/>
                  <p:pic>
                    <p:nvPicPr>
                      <p:cNvPr id="23565"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0" y="-2143125"/>
                        <a:ext cx="55721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0"/>
          <p:cNvGraphicFramePr>
            <a:graphicFrameLocks noChangeAspect="1"/>
          </p:cNvGraphicFramePr>
          <p:nvPr/>
        </p:nvGraphicFramePr>
        <p:xfrm>
          <a:off x="1914524" y="3522218"/>
          <a:ext cx="1700213" cy="576263"/>
        </p:xfrm>
        <a:graphic>
          <a:graphicData uri="http://schemas.openxmlformats.org/presentationml/2006/ole">
            <mc:AlternateContent xmlns:mc="http://schemas.openxmlformats.org/markup-compatibility/2006">
              <mc:Choice xmlns:v="urn:schemas-microsoft-com:vml" Requires="v">
                <p:oleObj name="Equation" r:id="rId17" imgW="672808" imgH="228501" progId="Equation.DSMT4">
                  <p:embed/>
                </p:oleObj>
              </mc:Choice>
              <mc:Fallback>
                <p:oleObj name="Equation" r:id="rId17" imgW="672808" imgH="228501" progId="Equation.DSMT4">
                  <p:embed/>
                  <p:pic>
                    <p:nvPicPr>
                      <p:cNvPr id="23566"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14524" y="3522218"/>
                        <a:ext cx="1700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sp>
        <p:nvSpPr>
          <p:cNvPr id="23568" name="Text Box 27"/>
          <p:cNvSpPr txBox="1">
            <a:spLocks noChangeArrowheads="1"/>
          </p:cNvSpPr>
          <p:nvPr/>
        </p:nvSpPr>
        <p:spPr bwMode="auto">
          <a:xfrm>
            <a:off x="2498724" y="3591329"/>
            <a:ext cx="4730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b="1" dirty="0">
                <a:solidFill>
                  <a:srgbClr val="990033"/>
                </a:solidFill>
              </a:rPr>
              <a:t>&lt;&lt;</a:t>
            </a:r>
          </a:p>
        </p:txBody>
      </p:sp>
      <p:graphicFrame>
        <p:nvGraphicFramePr>
          <p:cNvPr id="25" name="Object 4"/>
          <p:cNvGraphicFramePr>
            <a:graphicFrameLocks noChangeAspect="1"/>
          </p:cNvGraphicFramePr>
          <p:nvPr/>
        </p:nvGraphicFramePr>
        <p:xfrm>
          <a:off x="5805488" y="0"/>
          <a:ext cx="2463800" cy="889000"/>
        </p:xfrm>
        <a:graphic>
          <a:graphicData uri="http://schemas.openxmlformats.org/presentationml/2006/ole">
            <mc:AlternateContent xmlns:mc="http://schemas.openxmlformats.org/markup-compatibility/2006">
              <mc:Choice xmlns:v="urn:schemas-microsoft-com:vml" Requires="v">
                <p:oleObj name="Equation" r:id="rId19" imgW="1231366" imgH="444307" progId="Equation.3">
                  <p:embed/>
                </p:oleObj>
              </mc:Choice>
              <mc:Fallback>
                <p:oleObj name="Equation" r:id="rId19" imgW="1231366" imgH="444307" progId="Equation.3">
                  <p:embed/>
                  <p:pic>
                    <p:nvPicPr>
                      <p:cNvPr id="25" name="Object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05488" y="0"/>
                        <a:ext cx="2463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D4AFDAEE-2F23-4F5B-BEB1-E187EBB536A8}"/>
              </a:ext>
            </a:extLst>
          </p:cNvPr>
          <p:cNvSpPr txBox="1"/>
          <p:nvPr/>
        </p:nvSpPr>
        <p:spPr>
          <a:xfrm>
            <a:off x="5265737" y="2048559"/>
            <a:ext cx="982663" cy="646331"/>
          </a:xfrm>
          <a:prstGeom prst="rect">
            <a:avLst/>
          </a:prstGeom>
          <a:noFill/>
        </p:spPr>
        <p:txBody>
          <a:bodyPr wrap="square" rtlCol="0">
            <a:spAutoFit/>
          </a:bodyPr>
          <a:lstStyle/>
          <a:p>
            <a:pPr algn="ctr"/>
            <a:r>
              <a:rPr lang="en-US" dirty="0"/>
              <a:t>Taylor exp.</a:t>
            </a:r>
          </a:p>
        </p:txBody>
      </p:sp>
    </p:spTree>
    <p:extLst>
      <p:ext uri="{BB962C8B-B14F-4D97-AF65-F5344CB8AC3E}">
        <p14:creationId xmlns:p14="http://schemas.microsoft.com/office/powerpoint/2010/main" val="2966725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3"/>
          <p:cNvGraphicFramePr>
            <a:graphicFrameLocks noChangeAspect="1"/>
          </p:cNvGraphicFramePr>
          <p:nvPr/>
        </p:nvGraphicFramePr>
        <p:xfrm>
          <a:off x="6248400" y="1676400"/>
          <a:ext cx="2339975" cy="695325"/>
        </p:xfrm>
        <a:graphic>
          <a:graphicData uri="http://schemas.openxmlformats.org/presentationml/2006/ole">
            <mc:AlternateContent xmlns:mc="http://schemas.openxmlformats.org/markup-compatibility/2006">
              <mc:Choice xmlns:v="urn:schemas-microsoft-com:vml" Requires="v">
                <p:oleObj name="Denklem" r:id="rId3" imgW="1409700" imgH="419100" progId="Equation.3">
                  <p:embed/>
                </p:oleObj>
              </mc:Choice>
              <mc:Fallback>
                <p:oleObj name="Denklem" r:id="rId3" imgW="1409700" imgH="419100" progId="Equation.3">
                  <p:embed/>
                  <p:pic>
                    <p:nvPicPr>
                      <p:cNvPr id="112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76400"/>
                        <a:ext cx="23399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6324600" y="2438400"/>
          <a:ext cx="1884363" cy="863600"/>
        </p:xfrm>
        <a:graphic>
          <a:graphicData uri="http://schemas.openxmlformats.org/presentationml/2006/ole">
            <mc:AlternateContent xmlns:mc="http://schemas.openxmlformats.org/markup-compatibility/2006">
              <mc:Choice xmlns:v="urn:schemas-microsoft-com:vml" Requires="v">
                <p:oleObj name="Denklem" r:id="rId5" imgW="939392" imgH="431613" progId="Equation.3">
                  <p:embed/>
                </p:oleObj>
              </mc:Choice>
              <mc:Fallback>
                <p:oleObj name="Denklem" r:id="rId5" imgW="939392" imgH="431613" progId="Equation.3">
                  <p:embed/>
                  <p:pic>
                    <p:nvPicPr>
                      <p:cNvPr id="1126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438400"/>
                        <a:ext cx="18843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6096000" y="3200400"/>
          <a:ext cx="2768600" cy="1244600"/>
        </p:xfrm>
        <a:graphic>
          <a:graphicData uri="http://schemas.openxmlformats.org/presentationml/2006/ole">
            <mc:AlternateContent xmlns:mc="http://schemas.openxmlformats.org/markup-compatibility/2006">
              <mc:Choice xmlns:v="urn:schemas-microsoft-com:vml" Requires="v">
                <p:oleObj name="Denklem" r:id="rId7" imgW="1384300" imgH="622300" progId="Equation.3">
                  <p:embed/>
                </p:oleObj>
              </mc:Choice>
              <mc:Fallback>
                <p:oleObj name="Denklem" r:id="rId7" imgW="1384300" imgH="622300" progId="Equation.3">
                  <p:embed/>
                  <p:pic>
                    <p:nvPicPr>
                      <p:cNvPr id="1126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200400"/>
                        <a:ext cx="2768600"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1" name="Object 8"/>
          <p:cNvGraphicFramePr>
            <a:graphicFrameLocks noChangeAspect="1"/>
          </p:cNvGraphicFramePr>
          <p:nvPr/>
        </p:nvGraphicFramePr>
        <p:xfrm>
          <a:off x="990600" y="685800"/>
          <a:ext cx="252413" cy="428625"/>
        </p:xfrm>
        <a:graphic>
          <a:graphicData uri="http://schemas.openxmlformats.org/presentationml/2006/ole">
            <mc:AlternateContent xmlns:mc="http://schemas.openxmlformats.org/markup-compatibility/2006">
              <mc:Choice xmlns:v="urn:schemas-microsoft-com:vml" Requires="v">
                <p:oleObj name="Denklem" r:id="rId9" imgW="126780" imgH="215526" progId="Equation.3">
                  <p:embed/>
                </p:oleObj>
              </mc:Choice>
              <mc:Fallback>
                <p:oleObj name="Denklem" r:id="rId9" imgW="126780" imgH="215526" progId="Equation.3">
                  <p:embed/>
                  <p:pic>
                    <p:nvPicPr>
                      <p:cNvPr id="23561"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685800"/>
                        <a:ext cx="25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Text Box 21"/>
          <p:cNvSpPr txBox="1">
            <a:spLocks noChangeArrowheads="1"/>
          </p:cNvSpPr>
          <p:nvPr/>
        </p:nvSpPr>
        <p:spPr bwMode="auto">
          <a:xfrm>
            <a:off x="466724" y="2988818"/>
            <a:ext cx="4570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800" b="1" i="1" u="sng">
                <a:solidFill>
                  <a:srgbClr val="FF0000"/>
                </a:solidFill>
              </a:rPr>
              <a:t>H</a:t>
            </a:r>
            <a:r>
              <a:rPr lang="tr-TR" sz="2800" b="1" i="1" u="sng">
                <a:solidFill>
                  <a:srgbClr val="FF0000"/>
                </a:solidFill>
              </a:rPr>
              <a:t>igh </a:t>
            </a:r>
            <a:r>
              <a:rPr lang="en-US" sz="2800" b="1" i="1" u="sng">
                <a:solidFill>
                  <a:srgbClr val="FF0000"/>
                </a:solidFill>
              </a:rPr>
              <a:t>T</a:t>
            </a:r>
            <a:r>
              <a:rPr lang="tr-TR" sz="2800" b="1" i="1" u="sng">
                <a:solidFill>
                  <a:srgbClr val="FF0000"/>
                </a:solidFill>
              </a:rPr>
              <a:t>emperature </a:t>
            </a:r>
            <a:r>
              <a:rPr lang="en-US" sz="2800" b="1" i="1" u="sng">
                <a:solidFill>
                  <a:srgbClr val="FF0000"/>
                </a:solidFill>
              </a:rPr>
              <a:t>L</a:t>
            </a:r>
            <a:r>
              <a:rPr lang="tr-TR" sz="2800" b="1" i="1" u="sng">
                <a:solidFill>
                  <a:srgbClr val="FF0000"/>
                </a:solidFill>
              </a:rPr>
              <a:t>imit</a:t>
            </a:r>
          </a:p>
        </p:txBody>
      </p:sp>
      <p:grpSp>
        <p:nvGrpSpPr>
          <p:cNvPr id="23563" name="Group 22"/>
          <p:cNvGrpSpPr>
            <a:grpSpLocks/>
          </p:cNvGrpSpPr>
          <p:nvPr/>
        </p:nvGrpSpPr>
        <p:grpSpPr bwMode="auto">
          <a:xfrm>
            <a:off x="685800" y="381000"/>
            <a:ext cx="3581400" cy="2208213"/>
            <a:chOff x="192" y="193"/>
            <a:chExt cx="2807" cy="1756"/>
          </a:xfrm>
        </p:grpSpPr>
        <p:sp>
          <p:nvSpPr>
            <p:cNvPr id="23570" name="Line 23"/>
            <p:cNvSpPr>
              <a:spLocks noChangeShapeType="1"/>
            </p:cNvSpPr>
            <p:nvPr/>
          </p:nvSpPr>
          <p:spPr bwMode="auto">
            <a:xfrm flipV="1">
              <a:off x="720" y="223"/>
              <a:ext cx="0" cy="16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24"/>
            <p:cNvSpPr>
              <a:spLocks noChangeShapeType="1"/>
            </p:cNvSpPr>
            <p:nvPr/>
          </p:nvSpPr>
          <p:spPr bwMode="auto">
            <a:xfrm>
              <a:off x="720" y="1855"/>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25"/>
            <p:cNvSpPr>
              <a:spLocks noChangeShapeType="1"/>
            </p:cNvSpPr>
            <p:nvPr/>
          </p:nvSpPr>
          <p:spPr bwMode="auto">
            <a:xfrm flipV="1">
              <a:off x="720" y="463"/>
              <a:ext cx="1680" cy="140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Freeform 26"/>
            <p:cNvSpPr>
              <a:spLocks/>
            </p:cNvSpPr>
            <p:nvPr/>
          </p:nvSpPr>
          <p:spPr bwMode="auto">
            <a:xfrm>
              <a:off x="720" y="451"/>
              <a:ext cx="1656" cy="972"/>
            </a:xfrm>
            <a:custGeom>
              <a:avLst/>
              <a:gdLst>
                <a:gd name="T0" fmla="*/ 0 w 1656"/>
                <a:gd name="T1" fmla="*/ 972 h 972"/>
                <a:gd name="T2" fmla="*/ 660 w 1656"/>
                <a:gd name="T3" fmla="*/ 792 h 972"/>
                <a:gd name="T4" fmla="*/ 1656 w 1656"/>
                <a:gd name="T5" fmla="*/ 0 h 972"/>
                <a:gd name="T6" fmla="*/ 0 60000 65536"/>
                <a:gd name="T7" fmla="*/ 0 60000 65536"/>
                <a:gd name="T8" fmla="*/ 0 60000 65536"/>
                <a:gd name="T9" fmla="*/ 0 w 1656"/>
                <a:gd name="T10" fmla="*/ 0 h 972"/>
                <a:gd name="T11" fmla="*/ 1656 w 1656"/>
                <a:gd name="T12" fmla="*/ 972 h 972"/>
              </a:gdLst>
              <a:ahLst/>
              <a:cxnLst>
                <a:cxn ang="T6">
                  <a:pos x="T0" y="T1"/>
                </a:cxn>
                <a:cxn ang="T7">
                  <a:pos x="T2" y="T3"/>
                </a:cxn>
                <a:cxn ang="T8">
                  <a:pos x="T4" y="T5"/>
                </a:cxn>
              </a:cxnLst>
              <a:rect l="T9" t="T10" r="T11" b="T12"/>
              <a:pathLst>
                <a:path w="1656" h="972">
                  <a:moveTo>
                    <a:pt x="0" y="972"/>
                  </a:moveTo>
                  <a:cubicBezTo>
                    <a:pt x="110" y="942"/>
                    <a:pt x="384" y="954"/>
                    <a:pt x="660" y="792"/>
                  </a:cubicBezTo>
                  <a:cubicBezTo>
                    <a:pt x="936" y="630"/>
                    <a:pt x="1449" y="165"/>
                    <a:pt x="1656" y="0"/>
                  </a:cubicBezTo>
                </a:path>
              </a:pathLst>
            </a:cu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3574" name="Object 11"/>
            <p:cNvGraphicFramePr>
              <a:graphicFrameLocks noChangeAspect="1"/>
            </p:cNvGraphicFramePr>
            <p:nvPr/>
          </p:nvGraphicFramePr>
          <p:xfrm>
            <a:off x="2824" y="1742"/>
            <a:ext cx="175" cy="207"/>
          </p:xfrm>
          <a:graphic>
            <a:graphicData uri="http://schemas.openxmlformats.org/presentationml/2006/ole">
              <mc:AlternateContent xmlns:mc="http://schemas.openxmlformats.org/markup-compatibility/2006">
                <mc:Choice xmlns:v="urn:schemas-microsoft-com:vml" Requires="v">
                  <p:oleObj name="Denklem" r:id="rId11" imgW="139579" imgH="164957" progId="Equation.3">
                    <p:embed/>
                  </p:oleObj>
                </mc:Choice>
                <mc:Fallback>
                  <p:oleObj name="Denklem" r:id="rId11" imgW="139579" imgH="164957" progId="Equation.3">
                    <p:embed/>
                    <p:pic>
                      <p:nvPicPr>
                        <p:cNvPr id="23574"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4" y="1742"/>
                          <a:ext cx="175"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5" name="Object 12"/>
            <p:cNvGraphicFramePr>
              <a:graphicFrameLocks noChangeAspect="1"/>
            </p:cNvGraphicFramePr>
            <p:nvPr/>
          </p:nvGraphicFramePr>
          <p:xfrm>
            <a:off x="192" y="1171"/>
            <a:ext cx="445" cy="492"/>
          </p:xfrm>
          <a:graphic>
            <a:graphicData uri="http://schemas.openxmlformats.org/presentationml/2006/ole">
              <mc:AlternateContent xmlns:mc="http://schemas.openxmlformats.org/markup-compatibility/2006">
                <mc:Choice xmlns:v="urn:schemas-microsoft-com:vml" Requires="v">
                  <p:oleObj name="Denklem" r:id="rId13" imgW="355292" imgH="393359" progId="Equation.3">
                    <p:embed/>
                  </p:oleObj>
                </mc:Choice>
                <mc:Fallback>
                  <p:oleObj name="Denklem" r:id="rId13" imgW="355292" imgH="393359" progId="Equation.3">
                    <p:embed/>
                    <p:pic>
                      <p:nvPicPr>
                        <p:cNvPr id="23575"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 y="1171"/>
                          <a:ext cx="445" cy="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6" name="Object 13"/>
            <p:cNvGraphicFramePr>
              <a:graphicFrameLocks noChangeAspect="1"/>
            </p:cNvGraphicFramePr>
            <p:nvPr/>
          </p:nvGraphicFramePr>
          <p:xfrm>
            <a:off x="2448" y="193"/>
            <a:ext cx="349" cy="270"/>
          </p:xfrm>
          <a:graphic>
            <a:graphicData uri="http://schemas.openxmlformats.org/presentationml/2006/ole">
              <mc:AlternateContent xmlns:mc="http://schemas.openxmlformats.org/markup-compatibility/2006">
                <mc:Choice xmlns:v="urn:schemas-microsoft-com:vml" Requires="v">
                  <p:oleObj name="Denklem" r:id="rId15" imgW="279279" imgH="215806" progId="Equation.3">
                    <p:embed/>
                  </p:oleObj>
                </mc:Choice>
                <mc:Fallback>
                  <p:oleObj name="Denklem" r:id="rId15" imgW="279279" imgH="215806" progId="Equation.3">
                    <p:embed/>
                    <p:pic>
                      <p:nvPicPr>
                        <p:cNvPr id="23576"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48" y="193"/>
                          <a:ext cx="349"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564" name="Text Box 31"/>
          <p:cNvSpPr txBox="1">
            <a:spLocks noChangeArrowheads="1"/>
          </p:cNvSpPr>
          <p:nvPr/>
        </p:nvSpPr>
        <p:spPr bwMode="auto">
          <a:xfrm>
            <a:off x="5048519" y="846564"/>
            <a:ext cx="4062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400" dirty="0"/>
              <a:t>Mean energy of a harmonic oscillator as a function of T</a:t>
            </a:r>
          </a:p>
        </p:txBody>
      </p:sp>
      <p:graphicFrame>
        <p:nvGraphicFramePr>
          <p:cNvPr id="23565" name="Object 9"/>
          <p:cNvGraphicFramePr>
            <a:graphicFrameLocks noChangeAspect="1"/>
          </p:cNvGraphicFramePr>
          <p:nvPr/>
        </p:nvGraphicFramePr>
        <p:xfrm>
          <a:off x="4572000" y="-2143125"/>
          <a:ext cx="557213" cy="455612"/>
        </p:xfrm>
        <a:graphic>
          <a:graphicData uri="http://schemas.openxmlformats.org/presentationml/2006/ole">
            <mc:AlternateContent xmlns:mc="http://schemas.openxmlformats.org/markup-compatibility/2006">
              <mc:Choice xmlns:v="urn:schemas-microsoft-com:vml" Requires="v">
                <p:oleObj name="Equation" r:id="rId17" imgW="279400" imgH="228600" progId="Equation.DSMT4">
                  <p:embed/>
                </p:oleObj>
              </mc:Choice>
              <mc:Fallback>
                <p:oleObj name="Equation" r:id="rId17" imgW="279400" imgH="228600" progId="Equation.DSMT4">
                  <p:embed/>
                  <p:pic>
                    <p:nvPicPr>
                      <p:cNvPr id="2356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0" y="-2143125"/>
                        <a:ext cx="55721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0"/>
          <p:cNvGraphicFramePr>
            <a:graphicFrameLocks noChangeAspect="1"/>
          </p:cNvGraphicFramePr>
          <p:nvPr/>
        </p:nvGraphicFramePr>
        <p:xfrm>
          <a:off x="1914524" y="3522218"/>
          <a:ext cx="1700213" cy="576263"/>
        </p:xfrm>
        <a:graphic>
          <a:graphicData uri="http://schemas.openxmlformats.org/presentationml/2006/ole">
            <mc:AlternateContent xmlns:mc="http://schemas.openxmlformats.org/markup-compatibility/2006">
              <mc:Choice xmlns:v="urn:schemas-microsoft-com:vml" Requires="v">
                <p:oleObj name="Equation" r:id="rId19" imgW="672808" imgH="228501" progId="Equation.DSMT4">
                  <p:embed/>
                </p:oleObj>
              </mc:Choice>
              <mc:Fallback>
                <p:oleObj name="Equation" r:id="rId19" imgW="672808" imgH="228501" progId="Equation.DSMT4">
                  <p:embed/>
                  <p:pic>
                    <p:nvPicPr>
                      <p:cNvPr id="2356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14524" y="3522218"/>
                        <a:ext cx="1700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sp>
        <p:nvSpPr>
          <p:cNvPr id="23568" name="Text Box 27"/>
          <p:cNvSpPr txBox="1">
            <a:spLocks noChangeArrowheads="1"/>
          </p:cNvSpPr>
          <p:nvPr/>
        </p:nvSpPr>
        <p:spPr bwMode="auto">
          <a:xfrm>
            <a:off x="2498724" y="3591329"/>
            <a:ext cx="4730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b="1" dirty="0">
                <a:solidFill>
                  <a:srgbClr val="990033"/>
                </a:solidFill>
              </a:rPr>
              <a:t>&lt;&lt;</a:t>
            </a:r>
          </a:p>
        </p:txBody>
      </p:sp>
      <p:graphicFrame>
        <p:nvGraphicFramePr>
          <p:cNvPr id="25" name="Object 4"/>
          <p:cNvGraphicFramePr>
            <a:graphicFrameLocks noChangeAspect="1"/>
          </p:cNvGraphicFramePr>
          <p:nvPr/>
        </p:nvGraphicFramePr>
        <p:xfrm>
          <a:off x="5805488" y="0"/>
          <a:ext cx="2463800" cy="889000"/>
        </p:xfrm>
        <a:graphic>
          <a:graphicData uri="http://schemas.openxmlformats.org/presentationml/2006/ole">
            <mc:AlternateContent xmlns:mc="http://schemas.openxmlformats.org/markup-compatibility/2006">
              <mc:Choice xmlns:v="urn:schemas-microsoft-com:vml" Requires="v">
                <p:oleObj name="Equation" r:id="rId21" imgW="1231366" imgH="444307" progId="Equation.3">
                  <p:embed/>
                </p:oleObj>
              </mc:Choice>
              <mc:Fallback>
                <p:oleObj name="Equation" r:id="rId21" imgW="1231366" imgH="444307" progId="Equation.3">
                  <p:embed/>
                  <p:pic>
                    <p:nvPicPr>
                      <p:cNvPr id="25"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05488" y="0"/>
                        <a:ext cx="2463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3107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srcRect/>
          <a:stretch>
            <a:fillRect/>
          </a:stretch>
        </p:blipFill>
        <p:spPr bwMode="auto">
          <a:xfrm>
            <a:off x="6705182" y="0"/>
            <a:ext cx="2404672" cy="1600200"/>
          </a:xfrm>
          <a:prstGeom prst="rect">
            <a:avLst/>
          </a:prstGeom>
          <a:noFill/>
          <a:ln w="9525">
            <a:noFill/>
            <a:miter lim="800000"/>
            <a:headEnd/>
            <a:tailEnd/>
          </a:ln>
          <a:effectLst/>
        </p:spPr>
      </p:pic>
      <p:sp>
        <p:nvSpPr>
          <p:cNvPr id="44034" name="Rectangle 2"/>
          <p:cNvSpPr>
            <a:spLocks noGrp="1" noChangeArrowheads="1"/>
          </p:cNvSpPr>
          <p:nvPr>
            <p:ph type="title"/>
          </p:nvPr>
        </p:nvSpPr>
        <p:spPr>
          <a:xfrm>
            <a:off x="12915" y="228600"/>
            <a:ext cx="8229600" cy="1143000"/>
          </a:xfrm>
        </p:spPr>
        <p:txBody>
          <a:bodyPr>
            <a:normAutofit fontScale="90000"/>
          </a:bodyPr>
          <a:lstStyle/>
          <a:p>
            <a:pPr eaLnBrk="1" hangingPunct="1"/>
            <a:r>
              <a:rPr lang="en-GB" dirty="0"/>
              <a:t>Some things are easier to heat</a:t>
            </a:r>
            <a:br>
              <a:rPr lang="en-GB" dirty="0"/>
            </a:br>
            <a:r>
              <a:rPr lang="en-GB" dirty="0">
                <a:solidFill>
                  <a:srgbClr val="FF0000"/>
                </a:solidFill>
              </a:rPr>
              <a:t>Can you think of examples? </a:t>
            </a:r>
          </a:p>
        </p:txBody>
      </p:sp>
      <p:sp>
        <p:nvSpPr>
          <p:cNvPr id="44035" name="Rectangle 3"/>
          <p:cNvSpPr>
            <a:spLocks noGrp="1" noChangeArrowheads="1"/>
          </p:cNvSpPr>
          <p:nvPr>
            <p:ph type="body" idx="1"/>
          </p:nvPr>
        </p:nvSpPr>
        <p:spPr>
          <a:xfrm>
            <a:off x="76200" y="1722437"/>
            <a:ext cx="8991600" cy="4525963"/>
          </a:xfrm>
        </p:spPr>
        <p:txBody>
          <a:bodyPr>
            <a:noAutofit/>
          </a:bodyPr>
          <a:lstStyle/>
          <a:p>
            <a:pPr eaLnBrk="1" hangingPunct="1">
              <a:lnSpc>
                <a:spcPct val="90000"/>
              </a:lnSpc>
            </a:pPr>
            <a:r>
              <a:rPr lang="en-GB" sz="2800" dirty="0"/>
              <a:t>More water in the pot needs longer time to boil</a:t>
            </a:r>
          </a:p>
          <a:p>
            <a:pPr eaLnBrk="1" hangingPunct="1">
              <a:lnSpc>
                <a:spcPct val="90000"/>
              </a:lnSpc>
            </a:pPr>
            <a:r>
              <a:rPr lang="en-GB" sz="2800" dirty="0"/>
              <a:t>Alcohol/saltwater needs less energy to heat it than water</a:t>
            </a:r>
          </a:p>
          <a:p>
            <a:pPr eaLnBrk="1" hangingPunct="1">
              <a:lnSpc>
                <a:spcPct val="90000"/>
              </a:lnSpc>
            </a:pPr>
            <a:r>
              <a:rPr lang="en-GB" sz="2800" dirty="0"/>
              <a:t>Transfer of energy (Q - </a:t>
            </a:r>
            <a:r>
              <a:rPr lang="en-GB" sz="2800" b="1" dirty="0"/>
              <a:t>heat</a:t>
            </a:r>
            <a:r>
              <a:rPr lang="en-GB" sz="2800" dirty="0"/>
              <a:t>) is proportional to the change in </a:t>
            </a:r>
            <a:r>
              <a:rPr lang="en-GB" sz="2800" b="1" dirty="0"/>
              <a:t>temperature </a:t>
            </a:r>
            <a:r>
              <a:rPr lang="en-GB" sz="2800" dirty="0"/>
              <a:t>(</a:t>
            </a:r>
            <a:r>
              <a:rPr lang="en-GB" sz="2800" dirty="0">
                <a:latin typeface="Symbol" charset="2"/>
              </a:rPr>
              <a:t>D</a:t>
            </a:r>
            <a:r>
              <a:rPr lang="en-GB" sz="2800" dirty="0"/>
              <a:t>T) x </a:t>
            </a:r>
            <a:r>
              <a:rPr lang="en-GB" sz="2800" b="1" dirty="0"/>
              <a:t>mass</a:t>
            </a:r>
            <a:r>
              <a:rPr lang="en-GB" sz="2800" dirty="0"/>
              <a:t> (m) of material x C</a:t>
            </a:r>
          </a:p>
          <a:p>
            <a:pPr lvl="1" eaLnBrk="1" hangingPunct="1">
              <a:lnSpc>
                <a:spcPct val="90000"/>
              </a:lnSpc>
              <a:buNone/>
            </a:pPr>
            <a:r>
              <a:rPr lang="en-GB" sz="4000" b="1" dirty="0"/>
              <a:t>				    </a:t>
            </a:r>
            <a:r>
              <a:rPr lang="en-GB" sz="4000" b="1" dirty="0">
                <a:solidFill>
                  <a:srgbClr val="7030A0"/>
                </a:solidFill>
              </a:rPr>
              <a:t>Q = m C</a:t>
            </a:r>
            <a:r>
              <a:rPr lang="en-GB" sz="4000" b="1" dirty="0"/>
              <a:t>(T)</a:t>
            </a:r>
            <a:r>
              <a:rPr lang="en-GB" sz="4000" b="1" dirty="0">
                <a:solidFill>
                  <a:srgbClr val="7030A0"/>
                </a:solidFill>
              </a:rPr>
              <a:t> </a:t>
            </a:r>
            <a:r>
              <a:rPr lang="en-GB" sz="4000" b="1" dirty="0">
                <a:solidFill>
                  <a:srgbClr val="7030A0"/>
                </a:solidFill>
                <a:latin typeface="Symbol" charset="2"/>
              </a:rPr>
              <a:t>D</a:t>
            </a:r>
            <a:r>
              <a:rPr lang="en-GB" sz="4000" b="1" dirty="0">
                <a:solidFill>
                  <a:srgbClr val="7030A0"/>
                </a:solidFill>
              </a:rPr>
              <a:t>T</a:t>
            </a:r>
          </a:p>
          <a:p>
            <a:pPr eaLnBrk="1" hangingPunct="1">
              <a:lnSpc>
                <a:spcPct val="90000"/>
              </a:lnSpc>
            </a:pPr>
            <a:r>
              <a:rPr lang="en-GB" sz="2800" dirty="0"/>
              <a:t>C called the specific heat of a material </a:t>
            </a:r>
            <a:endParaRPr lang="en-GB" sz="2000" dirty="0"/>
          </a:p>
          <a:p>
            <a:pPr lvl="1" eaLnBrk="1" hangingPunct="1">
              <a:lnSpc>
                <a:spcPct val="90000"/>
              </a:lnSpc>
            </a:pPr>
            <a:r>
              <a:rPr lang="en-GB" dirty="0" err="1"/>
              <a:t>C</a:t>
            </a:r>
            <a:r>
              <a:rPr lang="en-GB" baseline="-25000" dirty="0" err="1"/>
              <a:t>water</a:t>
            </a:r>
            <a:r>
              <a:rPr lang="en-GB" dirty="0"/>
              <a:t> = 4190 J/(kg K) -  very difficult to heat</a:t>
            </a:r>
          </a:p>
          <a:p>
            <a:pPr lvl="1" eaLnBrk="1" hangingPunct="1">
              <a:lnSpc>
                <a:spcPct val="90000"/>
              </a:lnSpc>
            </a:pPr>
            <a:r>
              <a:rPr lang="en-GB" dirty="0" err="1"/>
              <a:t>C</a:t>
            </a:r>
            <a:r>
              <a:rPr lang="en-GB" baseline="-25000" dirty="0" err="1"/>
              <a:t>ice</a:t>
            </a:r>
            <a:r>
              <a:rPr lang="en-GB" dirty="0"/>
              <a:t> = 2090 J/(kg K)</a:t>
            </a:r>
          </a:p>
          <a:p>
            <a:pPr lvl="1" eaLnBrk="1" hangingPunct="1">
              <a:lnSpc>
                <a:spcPct val="90000"/>
              </a:lnSpc>
            </a:pPr>
            <a:r>
              <a:rPr lang="en-GB" dirty="0" err="1"/>
              <a:t>C</a:t>
            </a:r>
            <a:r>
              <a:rPr lang="en-GB" baseline="-25000" dirty="0" err="1"/>
              <a:t>mercury</a:t>
            </a:r>
            <a:r>
              <a:rPr lang="en-GB" dirty="0"/>
              <a:t> = 138 J/(kg K)  - very easy to heat (thermometers)</a:t>
            </a:r>
          </a:p>
          <a:p>
            <a:pPr lvl="1" eaLnBrk="1" hangingPunct="1">
              <a:lnSpc>
                <a:spcPct val="90000"/>
              </a:lnSpc>
            </a:pPr>
            <a:r>
              <a:rPr lang="en-GB" dirty="0" err="1"/>
              <a:t>C</a:t>
            </a:r>
            <a:r>
              <a:rPr lang="en-GB" baseline="-25000" dirty="0" err="1"/>
              <a:t>ethanol</a:t>
            </a:r>
            <a:r>
              <a:rPr lang="en-GB" dirty="0"/>
              <a:t> = 2428 J/(kg K) – much easier than water</a:t>
            </a:r>
          </a:p>
          <a:p>
            <a:pPr lvl="1" eaLnBrk="1" hangingPunct="1">
              <a:lnSpc>
                <a:spcPct val="90000"/>
              </a:lnSpc>
              <a:buFont typeface="Wingdings" pitchFamily="2" charset="2"/>
              <a:buNone/>
            </a:pPr>
            <a:endParaRPr lang="en-GB" dirty="0"/>
          </a:p>
        </p:txBody>
      </p:sp>
      <p:sp>
        <p:nvSpPr>
          <p:cNvPr id="2" name="TextBox 1">
            <a:extLst>
              <a:ext uri="{FF2B5EF4-FFF2-40B4-BE49-F238E27FC236}">
                <a16:creationId xmlns:a16="http://schemas.microsoft.com/office/drawing/2014/main" id="{7A5F03B8-E0F0-4EDF-A815-43ED6B659C17}"/>
              </a:ext>
            </a:extLst>
          </p:cNvPr>
          <p:cNvSpPr txBox="1"/>
          <p:nvPr/>
        </p:nvSpPr>
        <p:spPr>
          <a:xfrm>
            <a:off x="152400" y="3657599"/>
            <a:ext cx="3352800" cy="461665"/>
          </a:xfrm>
          <a:prstGeom prst="rect">
            <a:avLst/>
          </a:prstGeom>
          <a:noFill/>
        </p:spPr>
        <p:txBody>
          <a:bodyPr wrap="square" rtlCol="0">
            <a:spAutoFit/>
          </a:bodyPr>
          <a:lstStyle/>
          <a:p>
            <a:r>
              <a:rPr lang="en-US" sz="2400" b="1" dirty="0">
                <a:solidFill>
                  <a:srgbClr val="FF0000"/>
                </a:solidFill>
              </a:rPr>
              <a:t>How to calculate C?</a:t>
            </a:r>
          </a:p>
        </p:txBody>
      </p:sp>
    </p:spTree>
    <p:extLst>
      <p:ext uri="{BB962C8B-B14F-4D97-AF65-F5344CB8AC3E}">
        <p14:creationId xmlns:p14="http://schemas.microsoft.com/office/powerpoint/2010/main" val="19148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3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3"/>
          <p:cNvGraphicFramePr>
            <a:graphicFrameLocks noChangeAspect="1"/>
          </p:cNvGraphicFramePr>
          <p:nvPr/>
        </p:nvGraphicFramePr>
        <p:xfrm>
          <a:off x="6248400" y="1676400"/>
          <a:ext cx="2339975" cy="695325"/>
        </p:xfrm>
        <a:graphic>
          <a:graphicData uri="http://schemas.openxmlformats.org/presentationml/2006/ole">
            <mc:AlternateContent xmlns:mc="http://schemas.openxmlformats.org/markup-compatibility/2006">
              <mc:Choice xmlns:v="urn:schemas-microsoft-com:vml" Requires="v">
                <p:oleObj name="Denklem" r:id="rId3" imgW="1409700" imgH="419100" progId="Equation.3">
                  <p:embed/>
                </p:oleObj>
              </mc:Choice>
              <mc:Fallback>
                <p:oleObj name="Denklem" r:id="rId3" imgW="1409700" imgH="419100" progId="Equation.3">
                  <p:embed/>
                  <p:pic>
                    <p:nvPicPr>
                      <p:cNvPr id="112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76400"/>
                        <a:ext cx="23399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6324600" y="2438400"/>
          <a:ext cx="1884363" cy="863600"/>
        </p:xfrm>
        <a:graphic>
          <a:graphicData uri="http://schemas.openxmlformats.org/presentationml/2006/ole">
            <mc:AlternateContent xmlns:mc="http://schemas.openxmlformats.org/markup-compatibility/2006">
              <mc:Choice xmlns:v="urn:schemas-microsoft-com:vml" Requires="v">
                <p:oleObj name="Denklem" r:id="rId5" imgW="939392" imgH="431613" progId="Equation.3">
                  <p:embed/>
                </p:oleObj>
              </mc:Choice>
              <mc:Fallback>
                <p:oleObj name="Denklem" r:id="rId5" imgW="939392" imgH="431613" progId="Equation.3">
                  <p:embed/>
                  <p:pic>
                    <p:nvPicPr>
                      <p:cNvPr id="1126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438400"/>
                        <a:ext cx="18843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6096000" y="3200400"/>
          <a:ext cx="2768600" cy="1244600"/>
        </p:xfrm>
        <a:graphic>
          <a:graphicData uri="http://schemas.openxmlformats.org/presentationml/2006/ole">
            <mc:AlternateContent xmlns:mc="http://schemas.openxmlformats.org/markup-compatibility/2006">
              <mc:Choice xmlns:v="urn:schemas-microsoft-com:vml" Requires="v">
                <p:oleObj name="Denklem" r:id="rId7" imgW="1384300" imgH="622300" progId="Equation.3">
                  <p:embed/>
                </p:oleObj>
              </mc:Choice>
              <mc:Fallback>
                <p:oleObj name="Denklem" r:id="rId7" imgW="1384300" imgH="622300" progId="Equation.3">
                  <p:embed/>
                  <p:pic>
                    <p:nvPicPr>
                      <p:cNvPr id="1126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200400"/>
                        <a:ext cx="2768600"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6705600" y="4343400"/>
          <a:ext cx="1905000" cy="787400"/>
        </p:xfrm>
        <a:graphic>
          <a:graphicData uri="http://schemas.openxmlformats.org/presentationml/2006/ole">
            <mc:AlternateContent xmlns:mc="http://schemas.openxmlformats.org/markup-compatibility/2006">
              <mc:Choice xmlns:v="urn:schemas-microsoft-com:vml" Requires="v">
                <p:oleObj name="Equation" r:id="rId9" imgW="952087" imgH="393529" progId="Equation.DSMT4">
                  <p:embed/>
                </p:oleObj>
              </mc:Choice>
              <mc:Fallback>
                <p:oleObj name="Equation" r:id="rId9" imgW="952087" imgH="393529" progId="Equation.DSMT4">
                  <p:embed/>
                  <p:pic>
                    <p:nvPicPr>
                      <p:cNvPr id="1127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4343400"/>
                        <a:ext cx="1905000" cy="787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6934200" y="5638800"/>
          <a:ext cx="1335088" cy="793750"/>
        </p:xfrm>
        <a:graphic>
          <a:graphicData uri="http://schemas.openxmlformats.org/presentationml/2006/ole">
            <mc:AlternateContent xmlns:mc="http://schemas.openxmlformats.org/markup-compatibility/2006">
              <mc:Choice xmlns:v="urn:schemas-microsoft-com:vml" Requires="v">
                <p:oleObj name="Equation" r:id="rId11" imgW="532937" imgH="317225" progId="Equation.DSMT4">
                  <p:embed/>
                </p:oleObj>
              </mc:Choice>
              <mc:Fallback>
                <p:oleObj name="Equation" r:id="rId11" imgW="532937" imgH="317225" progId="Equation.DSMT4">
                  <p:embed/>
                  <p:pic>
                    <p:nvPicPr>
                      <p:cNvPr id="11271"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4200" y="5638800"/>
                        <a:ext cx="1335088" cy="7937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8"/>
          <p:cNvGraphicFramePr>
            <a:graphicFrameLocks noChangeAspect="1"/>
          </p:cNvGraphicFramePr>
          <p:nvPr/>
        </p:nvGraphicFramePr>
        <p:xfrm>
          <a:off x="990600" y="685800"/>
          <a:ext cx="252413" cy="428625"/>
        </p:xfrm>
        <a:graphic>
          <a:graphicData uri="http://schemas.openxmlformats.org/presentationml/2006/ole">
            <mc:AlternateContent xmlns:mc="http://schemas.openxmlformats.org/markup-compatibility/2006">
              <mc:Choice xmlns:v="urn:schemas-microsoft-com:vml" Requires="v">
                <p:oleObj name="Denklem" r:id="rId13" imgW="126780" imgH="215526" progId="Equation.3">
                  <p:embed/>
                </p:oleObj>
              </mc:Choice>
              <mc:Fallback>
                <p:oleObj name="Denklem" r:id="rId13" imgW="126780" imgH="215526" progId="Equation.3">
                  <p:embed/>
                  <p:pic>
                    <p:nvPicPr>
                      <p:cNvPr id="23561"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685800"/>
                        <a:ext cx="25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Text Box 21"/>
          <p:cNvSpPr txBox="1">
            <a:spLocks noChangeArrowheads="1"/>
          </p:cNvSpPr>
          <p:nvPr/>
        </p:nvSpPr>
        <p:spPr bwMode="auto">
          <a:xfrm>
            <a:off x="466724" y="2988818"/>
            <a:ext cx="4570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800" b="1" i="1" u="sng">
                <a:solidFill>
                  <a:srgbClr val="FF0000"/>
                </a:solidFill>
              </a:rPr>
              <a:t>H</a:t>
            </a:r>
            <a:r>
              <a:rPr lang="tr-TR" sz="2800" b="1" i="1" u="sng">
                <a:solidFill>
                  <a:srgbClr val="FF0000"/>
                </a:solidFill>
              </a:rPr>
              <a:t>igh </a:t>
            </a:r>
            <a:r>
              <a:rPr lang="en-US" sz="2800" b="1" i="1" u="sng">
                <a:solidFill>
                  <a:srgbClr val="FF0000"/>
                </a:solidFill>
              </a:rPr>
              <a:t>T</a:t>
            </a:r>
            <a:r>
              <a:rPr lang="tr-TR" sz="2800" b="1" i="1" u="sng">
                <a:solidFill>
                  <a:srgbClr val="FF0000"/>
                </a:solidFill>
              </a:rPr>
              <a:t>emperature </a:t>
            </a:r>
            <a:r>
              <a:rPr lang="en-US" sz="2800" b="1" i="1" u="sng">
                <a:solidFill>
                  <a:srgbClr val="FF0000"/>
                </a:solidFill>
              </a:rPr>
              <a:t>L</a:t>
            </a:r>
            <a:r>
              <a:rPr lang="tr-TR" sz="2800" b="1" i="1" u="sng">
                <a:solidFill>
                  <a:srgbClr val="FF0000"/>
                </a:solidFill>
              </a:rPr>
              <a:t>imit</a:t>
            </a:r>
          </a:p>
        </p:txBody>
      </p:sp>
      <p:grpSp>
        <p:nvGrpSpPr>
          <p:cNvPr id="23563" name="Group 22"/>
          <p:cNvGrpSpPr>
            <a:grpSpLocks/>
          </p:cNvGrpSpPr>
          <p:nvPr/>
        </p:nvGrpSpPr>
        <p:grpSpPr bwMode="auto">
          <a:xfrm>
            <a:off x="685800" y="381000"/>
            <a:ext cx="3581400" cy="2208213"/>
            <a:chOff x="192" y="193"/>
            <a:chExt cx="2807" cy="1756"/>
          </a:xfrm>
        </p:grpSpPr>
        <p:sp>
          <p:nvSpPr>
            <p:cNvPr id="23570" name="Line 23"/>
            <p:cNvSpPr>
              <a:spLocks noChangeShapeType="1"/>
            </p:cNvSpPr>
            <p:nvPr/>
          </p:nvSpPr>
          <p:spPr bwMode="auto">
            <a:xfrm flipV="1">
              <a:off x="720" y="223"/>
              <a:ext cx="0" cy="16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24"/>
            <p:cNvSpPr>
              <a:spLocks noChangeShapeType="1"/>
            </p:cNvSpPr>
            <p:nvPr/>
          </p:nvSpPr>
          <p:spPr bwMode="auto">
            <a:xfrm>
              <a:off x="720" y="1855"/>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25"/>
            <p:cNvSpPr>
              <a:spLocks noChangeShapeType="1"/>
            </p:cNvSpPr>
            <p:nvPr/>
          </p:nvSpPr>
          <p:spPr bwMode="auto">
            <a:xfrm flipV="1">
              <a:off x="720" y="463"/>
              <a:ext cx="1680" cy="140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Freeform 26"/>
            <p:cNvSpPr>
              <a:spLocks/>
            </p:cNvSpPr>
            <p:nvPr/>
          </p:nvSpPr>
          <p:spPr bwMode="auto">
            <a:xfrm>
              <a:off x="720" y="451"/>
              <a:ext cx="1656" cy="972"/>
            </a:xfrm>
            <a:custGeom>
              <a:avLst/>
              <a:gdLst>
                <a:gd name="T0" fmla="*/ 0 w 1656"/>
                <a:gd name="T1" fmla="*/ 972 h 972"/>
                <a:gd name="T2" fmla="*/ 660 w 1656"/>
                <a:gd name="T3" fmla="*/ 792 h 972"/>
                <a:gd name="T4" fmla="*/ 1656 w 1656"/>
                <a:gd name="T5" fmla="*/ 0 h 972"/>
                <a:gd name="T6" fmla="*/ 0 60000 65536"/>
                <a:gd name="T7" fmla="*/ 0 60000 65536"/>
                <a:gd name="T8" fmla="*/ 0 60000 65536"/>
                <a:gd name="T9" fmla="*/ 0 w 1656"/>
                <a:gd name="T10" fmla="*/ 0 h 972"/>
                <a:gd name="T11" fmla="*/ 1656 w 1656"/>
                <a:gd name="T12" fmla="*/ 972 h 972"/>
              </a:gdLst>
              <a:ahLst/>
              <a:cxnLst>
                <a:cxn ang="T6">
                  <a:pos x="T0" y="T1"/>
                </a:cxn>
                <a:cxn ang="T7">
                  <a:pos x="T2" y="T3"/>
                </a:cxn>
                <a:cxn ang="T8">
                  <a:pos x="T4" y="T5"/>
                </a:cxn>
              </a:cxnLst>
              <a:rect l="T9" t="T10" r="T11" b="T12"/>
              <a:pathLst>
                <a:path w="1656" h="972">
                  <a:moveTo>
                    <a:pt x="0" y="972"/>
                  </a:moveTo>
                  <a:cubicBezTo>
                    <a:pt x="110" y="942"/>
                    <a:pt x="384" y="954"/>
                    <a:pt x="660" y="792"/>
                  </a:cubicBezTo>
                  <a:cubicBezTo>
                    <a:pt x="936" y="630"/>
                    <a:pt x="1449" y="165"/>
                    <a:pt x="1656" y="0"/>
                  </a:cubicBezTo>
                </a:path>
              </a:pathLst>
            </a:cu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3574" name="Object 11"/>
            <p:cNvGraphicFramePr>
              <a:graphicFrameLocks noChangeAspect="1"/>
            </p:cNvGraphicFramePr>
            <p:nvPr/>
          </p:nvGraphicFramePr>
          <p:xfrm>
            <a:off x="2824" y="1742"/>
            <a:ext cx="175" cy="207"/>
          </p:xfrm>
          <a:graphic>
            <a:graphicData uri="http://schemas.openxmlformats.org/presentationml/2006/ole">
              <mc:AlternateContent xmlns:mc="http://schemas.openxmlformats.org/markup-compatibility/2006">
                <mc:Choice xmlns:v="urn:schemas-microsoft-com:vml" Requires="v">
                  <p:oleObj name="Denklem" r:id="rId15" imgW="139579" imgH="164957" progId="Equation.3">
                    <p:embed/>
                  </p:oleObj>
                </mc:Choice>
                <mc:Fallback>
                  <p:oleObj name="Denklem" r:id="rId15" imgW="139579" imgH="164957" progId="Equation.3">
                    <p:embed/>
                    <p:pic>
                      <p:nvPicPr>
                        <p:cNvPr id="23574"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24" y="1742"/>
                          <a:ext cx="175"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5" name="Object 12"/>
            <p:cNvGraphicFramePr>
              <a:graphicFrameLocks noChangeAspect="1"/>
            </p:cNvGraphicFramePr>
            <p:nvPr/>
          </p:nvGraphicFramePr>
          <p:xfrm>
            <a:off x="192" y="1171"/>
            <a:ext cx="445" cy="492"/>
          </p:xfrm>
          <a:graphic>
            <a:graphicData uri="http://schemas.openxmlformats.org/presentationml/2006/ole">
              <mc:AlternateContent xmlns:mc="http://schemas.openxmlformats.org/markup-compatibility/2006">
                <mc:Choice xmlns:v="urn:schemas-microsoft-com:vml" Requires="v">
                  <p:oleObj name="Denklem" r:id="rId17" imgW="355292" imgH="393359" progId="Equation.3">
                    <p:embed/>
                  </p:oleObj>
                </mc:Choice>
                <mc:Fallback>
                  <p:oleObj name="Denklem" r:id="rId17" imgW="355292" imgH="393359" progId="Equation.3">
                    <p:embed/>
                    <p:pic>
                      <p:nvPicPr>
                        <p:cNvPr id="23575"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2" y="1171"/>
                          <a:ext cx="445" cy="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6" name="Object 13"/>
            <p:cNvGraphicFramePr>
              <a:graphicFrameLocks noChangeAspect="1"/>
            </p:cNvGraphicFramePr>
            <p:nvPr/>
          </p:nvGraphicFramePr>
          <p:xfrm>
            <a:off x="2448" y="193"/>
            <a:ext cx="349" cy="270"/>
          </p:xfrm>
          <a:graphic>
            <a:graphicData uri="http://schemas.openxmlformats.org/presentationml/2006/ole">
              <mc:AlternateContent xmlns:mc="http://schemas.openxmlformats.org/markup-compatibility/2006">
                <mc:Choice xmlns:v="urn:schemas-microsoft-com:vml" Requires="v">
                  <p:oleObj name="Denklem" r:id="rId19" imgW="279279" imgH="215806" progId="Equation.3">
                    <p:embed/>
                  </p:oleObj>
                </mc:Choice>
                <mc:Fallback>
                  <p:oleObj name="Denklem" r:id="rId19" imgW="279279" imgH="215806" progId="Equation.3">
                    <p:embed/>
                    <p:pic>
                      <p:nvPicPr>
                        <p:cNvPr id="23576"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48" y="193"/>
                          <a:ext cx="349"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564" name="Text Box 31"/>
          <p:cNvSpPr txBox="1">
            <a:spLocks noChangeArrowheads="1"/>
          </p:cNvSpPr>
          <p:nvPr/>
        </p:nvSpPr>
        <p:spPr bwMode="auto">
          <a:xfrm>
            <a:off x="5048519" y="846564"/>
            <a:ext cx="4062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400" dirty="0"/>
              <a:t>Mean energy of a harmonic oscillator as a function of T</a:t>
            </a:r>
          </a:p>
        </p:txBody>
      </p:sp>
      <p:graphicFrame>
        <p:nvGraphicFramePr>
          <p:cNvPr id="23565" name="Object 9"/>
          <p:cNvGraphicFramePr>
            <a:graphicFrameLocks noChangeAspect="1"/>
          </p:cNvGraphicFramePr>
          <p:nvPr/>
        </p:nvGraphicFramePr>
        <p:xfrm>
          <a:off x="4572000" y="-2143125"/>
          <a:ext cx="557213" cy="455612"/>
        </p:xfrm>
        <a:graphic>
          <a:graphicData uri="http://schemas.openxmlformats.org/presentationml/2006/ole">
            <mc:AlternateContent xmlns:mc="http://schemas.openxmlformats.org/markup-compatibility/2006">
              <mc:Choice xmlns:v="urn:schemas-microsoft-com:vml" Requires="v">
                <p:oleObj name="Equation" r:id="rId21" imgW="279400" imgH="228600" progId="Equation.DSMT4">
                  <p:embed/>
                </p:oleObj>
              </mc:Choice>
              <mc:Fallback>
                <p:oleObj name="Equation" r:id="rId21" imgW="279400" imgH="228600" progId="Equation.DSMT4">
                  <p:embed/>
                  <p:pic>
                    <p:nvPicPr>
                      <p:cNvPr id="23565"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2000" y="-2143125"/>
                        <a:ext cx="55721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0"/>
          <p:cNvGraphicFramePr>
            <a:graphicFrameLocks noChangeAspect="1"/>
          </p:cNvGraphicFramePr>
          <p:nvPr/>
        </p:nvGraphicFramePr>
        <p:xfrm>
          <a:off x="1914524" y="3522218"/>
          <a:ext cx="1700213" cy="576263"/>
        </p:xfrm>
        <a:graphic>
          <a:graphicData uri="http://schemas.openxmlformats.org/presentationml/2006/ole">
            <mc:AlternateContent xmlns:mc="http://schemas.openxmlformats.org/markup-compatibility/2006">
              <mc:Choice xmlns:v="urn:schemas-microsoft-com:vml" Requires="v">
                <p:oleObj name="Equation" r:id="rId23" imgW="672808" imgH="228501" progId="Equation.DSMT4">
                  <p:embed/>
                </p:oleObj>
              </mc:Choice>
              <mc:Fallback>
                <p:oleObj name="Equation" r:id="rId23" imgW="672808" imgH="228501" progId="Equation.DSMT4">
                  <p:embed/>
                  <p:pic>
                    <p:nvPicPr>
                      <p:cNvPr id="23566" name="Object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14524" y="3522218"/>
                        <a:ext cx="1700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sp>
        <p:nvSpPr>
          <p:cNvPr id="21539" name="AutoShape 35"/>
          <p:cNvSpPr>
            <a:spLocks noChangeArrowheads="1"/>
          </p:cNvSpPr>
          <p:nvPr/>
        </p:nvSpPr>
        <p:spPr bwMode="auto">
          <a:xfrm>
            <a:off x="7415213" y="5064125"/>
            <a:ext cx="357187" cy="428625"/>
          </a:xfrm>
          <a:prstGeom prst="downArrow">
            <a:avLst>
              <a:gd name="adj1" fmla="val 50000"/>
              <a:gd name="adj2" fmla="val 74725"/>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tr-TR">
              <a:solidFill>
                <a:srgbClr val="000000"/>
              </a:solidFill>
            </a:endParaRPr>
          </a:p>
        </p:txBody>
      </p:sp>
      <p:sp>
        <p:nvSpPr>
          <p:cNvPr id="23568" name="Text Box 27"/>
          <p:cNvSpPr txBox="1">
            <a:spLocks noChangeArrowheads="1"/>
          </p:cNvSpPr>
          <p:nvPr/>
        </p:nvSpPr>
        <p:spPr bwMode="auto">
          <a:xfrm>
            <a:off x="2498724" y="3591329"/>
            <a:ext cx="4730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b="1" dirty="0">
                <a:solidFill>
                  <a:srgbClr val="990033"/>
                </a:solidFill>
              </a:rPr>
              <a:t>&lt;&lt;</a:t>
            </a:r>
          </a:p>
        </p:txBody>
      </p:sp>
      <p:graphicFrame>
        <p:nvGraphicFramePr>
          <p:cNvPr id="25" name="Object 4"/>
          <p:cNvGraphicFramePr>
            <a:graphicFrameLocks noChangeAspect="1"/>
          </p:cNvGraphicFramePr>
          <p:nvPr/>
        </p:nvGraphicFramePr>
        <p:xfrm>
          <a:off x="5805488" y="0"/>
          <a:ext cx="2463800" cy="889000"/>
        </p:xfrm>
        <a:graphic>
          <a:graphicData uri="http://schemas.openxmlformats.org/presentationml/2006/ole">
            <mc:AlternateContent xmlns:mc="http://schemas.openxmlformats.org/markup-compatibility/2006">
              <mc:Choice xmlns:v="urn:schemas-microsoft-com:vml" Requires="v">
                <p:oleObj name="Equation" r:id="rId25" imgW="1231366" imgH="444307" progId="Equation.3">
                  <p:embed/>
                </p:oleObj>
              </mc:Choice>
              <mc:Fallback>
                <p:oleObj name="Equation" r:id="rId25" imgW="1231366" imgH="444307" progId="Equation.3">
                  <p:embed/>
                  <p:pic>
                    <p:nvPicPr>
                      <p:cNvPr id="25" name="Object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05488" y="0"/>
                        <a:ext cx="2463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79752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Text Box 10"/>
          <p:cNvSpPr txBox="1">
            <a:spLocks noChangeArrowheads="1"/>
          </p:cNvSpPr>
          <p:nvPr/>
        </p:nvSpPr>
        <p:spPr bwMode="auto">
          <a:xfrm>
            <a:off x="229393" y="4444314"/>
            <a:ext cx="548481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sz="2400" dirty="0"/>
          </a:p>
          <a:p>
            <a:pPr>
              <a:spcBef>
                <a:spcPct val="50000"/>
              </a:spcBef>
              <a:buFontTx/>
              <a:buNone/>
            </a:pPr>
            <a:endParaRPr lang="en-US" sz="2400" dirty="0"/>
          </a:p>
          <a:p>
            <a:pPr>
              <a:spcBef>
                <a:spcPct val="50000"/>
              </a:spcBef>
              <a:buFontTx/>
              <a:buNone/>
            </a:pPr>
            <a:r>
              <a:rPr lang="en-US" sz="2400" dirty="0"/>
              <a:t>Notice </a:t>
            </a:r>
            <a:r>
              <a:rPr lang="tr-TR" sz="2400" dirty="0"/>
              <a:t>that</a:t>
            </a:r>
            <a:r>
              <a:rPr lang="en-US" sz="2400" dirty="0"/>
              <a:t>          </a:t>
            </a:r>
            <a:r>
              <a:rPr lang="tr-TR" sz="2400" dirty="0"/>
              <a:t>is the thermal energy of the classical</a:t>
            </a:r>
            <a:r>
              <a:rPr lang="en-US" sz="2400" dirty="0"/>
              <a:t> </a:t>
            </a:r>
            <a:r>
              <a:rPr lang="tr-TR" sz="2400" dirty="0"/>
              <a:t>harmonic oscillator</a:t>
            </a:r>
            <a:r>
              <a:rPr lang="en-US" sz="2400" dirty="0"/>
              <a:t> in this high temperature limit</a:t>
            </a:r>
            <a:r>
              <a:rPr lang="tr-TR" sz="2400" dirty="0"/>
              <a:t>.</a:t>
            </a:r>
          </a:p>
        </p:txBody>
      </p:sp>
      <p:graphicFrame>
        <p:nvGraphicFramePr>
          <p:cNvPr id="11267" name="Object 3"/>
          <p:cNvGraphicFramePr>
            <a:graphicFrameLocks noChangeAspect="1"/>
          </p:cNvGraphicFramePr>
          <p:nvPr/>
        </p:nvGraphicFramePr>
        <p:xfrm>
          <a:off x="6248400" y="1676400"/>
          <a:ext cx="2339975" cy="695325"/>
        </p:xfrm>
        <a:graphic>
          <a:graphicData uri="http://schemas.openxmlformats.org/presentationml/2006/ole">
            <mc:AlternateContent xmlns:mc="http://schemas.openxmlformats.org/markup-compatibility/2006">
              <mc:Choice xmlns:v="urn:schemas-microsoft-com:vml" Requires="v">
                <p:oleObj name="Denklem" r:id="rId3" imgW="1409700" imgH="419100" progId="Equation.3">
                  <p:embed/>
                </p:oleObj>
              </mc:Choice>
              <mc:Fallback>
                <p:oleObj name="Denklem" r:id="rId3" imgW="1409700" imgH="419100" progId="Equation.3">
                  <p:embed/>
                  <p:pic>
                    <p:nvPicPr>
                      <p:cNvPr id="112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76400"/>
                        <a:ext cx="23399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6324600" y="2438400"/>
          <a:ext cx="1884363" cy="863600"/>
        </p:xfrm>
        <a:graphic>
          <a:graphicData uri="http://schemas.openxmlformats.org/presentationml/2006/ole">
            <mc:AlternateContent xmlns:mc="http://schemas.openxmlformats.org/markup-compatibility/2006">
              <mc:Choice xmlns:v="urn:schemas-microsoft-com:vml" Requires="v">
                <p:oleObj name="Denklem" r:id="rId5" imgW="939392" imgH="431613" progId="Equation.3">
                  <p:embed/>
                </p:oleObj>
              </mc:Choice>
              <mc:Fallback>
                <p:oleObj name="Denklem" r:id="rId5" imgW="939392" imgH="431613" progId="Equation.3">
                  <p:embed/>
                  <p:pic>
                    <p:nvPicPr>
                      <p:cNvPr id="1126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438400"/>
                        <a:ext cx="18843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6096000" y="3200400"/>
          <a:ext cx="2768600" cy="1244600"/>
        </p:xfrm>
        <a:graphic>
          <a:graphicData uri="http://schemas.openxmlformats.org/presentationml/2006/ole">
            <mc:AlternateContent xmlns:mc="http://schemas.openxmlformats.org/markup-compatibility/2006">
              <mc:Choice xmlns:v="urn:schemas-microsoft-com:vml" Requires="v">
                <p:oleObj name="Denklem" r:id="rId7" imgW="1384300" imgH="622300" progId="Equation.3">
                  <p:embed/>
                </p:oleObj>
              </mc:Choice>
              <mc:Fallback>
                <p:oleObj name="Denklem" r:id="rId7" imgW="1384300" imgH="622300" progId="Equation.3">
                  <p:embed/>
                  <p:pic>
                    <p:nvPicPr>
                      <p:cNvPr id="1126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200400"/>
                        <a:ext cx="2768600"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6705600" y="4343400"/>
          <a:ext cx="1905000" cy="787400"/>
        </p:xfrm>
        <a:graphic>
          <a:graphicData uri="http://schemas.openxmlformats.org/presentationml/2006/ole">
            <mc:AlternateContent xmlns:mc="http://schemas.openxmlformats.org/markup-compatibility/2006">
              <mc:Choice xmlns:v="urn:schemas-microsoft-com:vml" Requires="v">
                <p:oleObj name="Equation" r:id="rId9" imgW="952087" imgH="393529" progId="Equation.DSMT4">
                  <p:embed/>
                </p:oleObj>
              </mc:Choice>
              <mc:Fallback>
                <p:oleObj name="Equation" r:id="rId9" imgW="952087" imgH="393529" progId="Equation.DSMT4">
                  <p:embed/>
                  <p:pic>
                    <p:nvPicPr>
                      <p:cNvPr id="1127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4343400"/>
                        <a:ext cx="1905000" cy="787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6934200" y="5638800"/>
          <a:ext cx="1335088" cy="793750"/>
        </p:xfrm>
        <a:graphic>
          <a:graphicData uri="http://schemas.openxmlformats.org/presentationml/2006/ole">
            <mc:AlternateContent xmlns:mc="http://schemas.openxmlformats.org/markup-compatibility/2006">
              <mc:Choice xmlns:v="urn:schemas-microsoft-com:vml" Requires="v">
                <p:oleObj name="Equation" r:id="rId11" imgW="532937" imgH="317225" progId="Equation.DSMT4">
                  <p:embed/>
                </p:oleObj>
              </mc:Choice>
              <mc:Fallback>
                <p:oleObj name="Equation" r:id="rId11" imgW="532937" imgH="317225" progId="Equation.DSMT4">
                  <p:embed/>
                  <p:pic>
                    <p:nvPicPr>
                      <p:cNvPr id="11271"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4200" y="5638800"/>
                        <a:ext cx="1335088" cy="7937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8"/>
          <p:cNvGraphicFramePr>
            <a:graphicFrameLocks noChangeAspect="1"/>
          </p:cNvGraphicFramePr>
          <p:nvPr/>
        </p:nvGraphicFramePr>
        <p:xfrm>
          <a:off x="990600" y="685800"/>
          <a:ext cx="252413" cy="428625"/>
        </p:xfrm>
        <a:graphic>
          <a:graphicData uri="http://schemas.openxmlformats.org/presentationml/2006/ole">
            <mc:AlternateContent xmlns:mc="http://schemas.openxmlformats.org/markup-compatibility/2006">
              <mc:Choice xmlns:v="urn:schemas-microsoft-com:vml" Requires="v">
                <p:oleObj name="Denklem" r:id="rId13" imgW="126780" imgH="215526" progId="Equation.3">
                  <p:embed/>
                </p:oleObj>
              </mc:Choice>
              <mc:Fallback>
                <p:oleObj name="Denklem" r:id="rId13" imgW="126780" imgH="215526" progId="Equation.3">
                  <p:embed/>
                  <p:pic>
                    <p:nvPicPr>
                      <p:cNvPr id="23561"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685800"/>
                        <a:ext cx="25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Text Box 21"/>
          <p:cNvSpPr txBox="1">
            <a:spLocks noChangeArrowheads="1"/>
          </p:cNvSpPr>
          <p:nvPr/>
        </p:nvSpPr>
        <p:spPr bwMode="auto">
          <a:xfrm>
            <a:off x="466724" y="2988818"/>
            <a:ext cx="4570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800" b="1" i="1" u="sng">
                <a:solidFill>
                  <a:srgbClr val="FF0000"/>
                </a:solidFill>
              </a:rPr>
              <a:t>H</a:t>
            </a:r>
            <a:r>
              <a:rPr lang="tr-TR" sz="2800" b="1" i="1" u="sng">
                <a:solidFill>
                  <a:srgbClr val="FF0000"/>
                </a:solidFill>
              </a:rPr>
              <a:t>igh </a:t>
            </a:r>
            <a:r>
              <a:rPr lang="en-US" sz="2800" b="1" i="1" u="sng">
                <a:solidFill>
                  <a:srgbClr val="FF0000"/>
                </a:solidFill>
              </a:rPr>
              <a:t>T</a:t>
            </a:r>
            <a:r>
              <a:rPr lang="tr-TR" sz="2800" b="1" i="1" u="sng">
                <a:solidFill>
                  <a:srgbClr val="FF0000"/>
                </a:solidFill>
              </a:rPr>
              <a:t>emperature </a:t>
            </a:r>
            <a:r>
              <a:rPr lang="en-US" sz="2800" b="1" i="1" u="sng">
                <a:solidFill>
                  <a:srgbClr val="FF0000"/>
                </a:solidFill>
              </a:rPr>
              <a:t>L</a:t>
            </a:r>
            <a:r>
              <a:rPr lang="tr-TR" sz="2800" b="1" i="1" u="sng">
                <a:solidFill>
                  <a:srgbClr val="FF0000"/>
                </a:solidFill>
              </a:rPr>
              <a:t>imit</a:t>
            </a:r>
          </a:p>
        </p:txBody>
      </p:sp>
      <p:grpSp>
        <p:nvGrpSpPr>
          <p:cNvPr id="23563" name="Group 22"/>
          <p:cNvGrpSpPr>
            <a:grpSpLocks/>
          </p:cNvGrpSpPr>
          <p:nvPr/>
        </p:nvGrpSpPr>
        <p:grpSpPr bwMode="auto">
          <a:xfrm>
            <a:off x="685800" y="381000"/>
            <a:ext cx="3581400" cy="2208213"/>
            <a:chOff x="192" y="193"/>
            <a:chExt cx="2807" cy="1756"/>
          </a:xfrm>
        </p:grpSpPr>
        <p:sp>
          <p:nvSpPr>
            <p:cNvPr id="23570" name="Line 23"/>
            <p:cNvSpPr>
              <a:spLocks noChangeShapeType="1"/>
            </p:cNvSpPr>
            <p:nvPr/>
          </p:nvSpPr>
          <p:spPr bwMode="auto">
            <a:xfrm flipV="1">
              <a:off x="720" y="223"/>
              <a:ext cx="0" cy="16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24"/>
            <p:cNvSpPr>
              <a:spLocks noChangeShapeType="1"/>
            </p:cNvSpPr>
            <p:nvPr/>
          </p:nvSpPr>
          <p:spPr bwMode="auto">
            <a:xfrm>
              <a:off x="720" y="1855"/>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25"/>
            <p:cNvSpPr>
              <a:spLocks noChangeShapeType="1"/>
            </p:cNvSpPr>
            <p:nvPr/>
          </p:nvSpPr>
          <p:spPr bwMode="auto">
            <a:xfrm flipV="1">
              <a:off x="720" y="463"/>
              <a:ext cx="1680" cy="140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Freeform 26"/>
            <p:cNvSpPr>
              <a:spLocks/>
            </p:cNvSpPr>
            <p:nvPr/>
          </p:nvSpPr>
          <p:spPr bwMode="auto">
            <a:xfrm>
              <a:off x="720" y="451"/>
              <a:ext cx="1656" cy="972"/>
            </a:xfrm>
            <a:custGeom>
              <a:avLst/>
              <a:gdLst>
                <a:gd name="T0" fmla="*/ 0 w 1656"/>
                <a:gd name="T1" fmla="*/ 972 h 972"/>
                <a:gd name="T2" fmla="*/ 660 w 1656"/>
                <a:gd name="T3" fmla="*/ 792 h 972"/>
                <a:gd name="T4" fmla="*/ 1656 w 1656"/>
                <a:gd name="T5" fmla="*/ 0 h 972"/>
                <a:gd name="T6" fmla="*/ 0 60000 65536"/>
                <a:gd name="T7" fmla="*/ 0 60000 65536"/>
                <a:gd name="T8" fmla="*/ 0 60000 65536"/>
                <a:gd name="T9" fmla="*/ 0 w 1656"/>
                <a:gd name="T10" fmla="*/ 0 h 972"/>
                <a:gd name="T11" fmla="*/ 1656 w 1656"/>
                <a:gd name="T12" fmla="*/ 972 h 972"/>
              </a:gdLst>
              <a:ahLst/>
              <a:cxnLst>
                <a:cxn ang="T6">
                  <a:pos x="T0" y="T1"/>
                </a:cxn>
                <a:cxn ang="T7">
                  <a:pos x="T2" y="T3"/>
                </a:cxn>
                <a:cxn ang="T8">
                  <a:pos x="T4" y="T5"/>
                </a:cxn>
              </a:cxnLst>
              <a:rect l="T9" t="T10" r="T11" b="T12"/>
              <a:pathLst>
                <a:path w="1656" h="972">
                  <a:moveTo>
                    <a:pt x="0" y="972"/>
                  </a:moveTo>
                  <a:cubicBezTo>
                    <a:pt x="110" y="942"/>
                    <a:pt x="384" y="954"/>
                    <a:pt x="660" y="792"/>
                  </a:cubicBezTo>
                  <a:cubicBezTo>
                    <a:pt x="936" y="630"/>
                    <a:pt x="1449" y="165"/>
                    <a:pt x="1656" y="0"/>
                  </a:cubicBezTo>
                </a:path>
              </a:pathLst>
            </a:cu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3574" name="Object 11"/>
            <p:cNvGraphicFramePr>
              <a:graphicFrameLocks noChangeAspect="1"/>
            </p:cNvGraphicFramePr>
            <p:nvPr/>
          </p:nvGraphicFramePr>
          <p:xfrm>
            <a:off x="2824" y="1742"/>
            <a:ext cx="175" cy="207"/>
          </p:xfrm>
          <a:graphic>
            <a:graphicData uri="http://schemas.openxmlformats.org/presentationml/2006/ole">
              <mc:AlternateContent xmlns:mc="http://schemas.openxmlformats.org/markup-compatibility/2006">
                <mc:Choice xmlns:v="urn:schemas-microsoft-com:vml" Requires="v">
                  <p:oleObj name="Denklem" r:id="rId15" imgW="139579" imgH="164957" progId="Equation.3">
                    <p:embed/>
                  </p:oleObj>
                </mc:Choice>
                <mc:Fallback>
                  <p:oleObj name="Denklem" r:id="rId15" imgW="139579" imgH="164957" progId="Equation.3">
                    <p:embed/>
                    <p:pic>
                      <p:nvPicPr>
                        <p:cNvPr id="23574"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24" y="1742"/>
                          <a:ext cx="175"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5" name="Object 12"/>
            <p:cNvGraphicFramePr>
              <a:graphicFrameLocks noChangeAspect="1"/>
            </p:cNvGraphicFramePr>
            <p:nvPr/>
          </p:nvGraphicFramePr>
          <p:xfrm>
            <a:off x="192" y="1171"/>
            <a:ext cx="445" cy="492"/>
          </p:xfrm>
          <a:graphic>
            <a:graphicData uri="http://schemas.openxmlformats.org/presentationml/2006/ole">
              <mc:AlternateContent xmlns:mc="http://schemas.openxmlformats.org/markup-compatibility/2006">
                <mc:Choice xmlns:v="urn:schemas-microsoft-com:vml" Requires="v">
                  <p:oleObj name="Denklem" r:id="rId17" imgW="355292" imgH="393359" progId="Equation.3">
                    <p:embed/>
                  </p:oleObj>
                </mc:Choice>
                <mc:Fallback>
                  <p:oleObj name="Denklem" r:id="rId17" imgW="355292" imgH="393359" progId="Equation.3">
                    <p:embed/>
                    <p:pic>
                      <p:nvPicPr>
                        <p:cNvPr id="23575"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2" y="1171"/>
                          <a:ext cx="445" cy="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6" name="Object 13"/>
            <p:cNvGraphicFramePr>
              <a:graphicFrameLocks noChangeAspect="1"/>
            </p:cNvGraphicFramePr>
            <p:nvPr/>
          </p:nvGraphicFramePr>
          <p:xfrm>
            <a:off x="2448" y="193"/>
            <a:ext cx="349" cy="270"/>
          </p:xfrm>
          <a:graphic>
            <a:graphicData uri="http://schemas.openxmlformats.org/presentationml/2006/ole">
              <mc:AlternateContent xmlns:mc="http://schemas.openxmlformats.org/markup-compatibility/2006">
                <mc:Choice xmlns:v="urn:schemas-microsoft-com:vml" Requires="v">
                  <p:oleObj name="Denklem" r:id="rId19" imgW="279279" imgH="215806" progId="Equation.3">
                    <p:embed/>
                  </p:oleObj>
                </mc:Choice>
                <mc:Fallback>
                  <p:oleObj name="Denklem" r:id="rId19" imgW="279279" imgH="215806" progId="Equation.3">
                    <p:embed/>
                    <p:pic>
                      <p:nvPicPr>
                        <p:cNvPr id="23576"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48" y="193"/>
                          <a:ext cx="349"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564" name="Text Box 31"/>
          <p:cNvSpPr txBox="1">
            <a:spLocks noChangeArrowheads="1"/>
          </p:cNvSpPr>
          <p:nvPr/>
        </p:nvSpPr>
        <p:spPr bwMode="auto">
          <a:xfrm>
            <a:off x="5048519" y="846564"/>
            <a:ext cx="4062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400" dirty="0"/>
              <a:t>Mean energy of a harmonic oscillator as a function of T</a:t>
            </a:r>
          </a:p>
        </p:txBody>
      </p:sp>
      <p:graphicFrame>
        <p:nvGraphicFramePr>
          <p:cNvPr id="23565" name="Object 9"/>
          <p:cNvGraphicFramePr>
            <a:graphicFrameLocks noChangeAspect="1"/>
          </p:cNvGraphicFramePr>
          <p:nvPr/>
        </p:nvGraphicFramePr>
        <p:xfrm>
          <a:off x="4572000" y="-2143125"/>
          <a:ext cx="557213" cy="455612"/>
        </p:xfrm>
        <a:graphic>
          <a:graphicData uri="http://schemas.openxmlformats.org/presentationml/2006/ole">
            <mc:AlternateContent xmlns:mc="http://schemas.openxmlformats.org/markup-compatibility/2006">
              <mc:Choice xmlns:v="urn:schemas-microsoft-com:vml" Requires="v">
                <p:oleObj name="Equation" r:id="rId21" imgW="279400" imgH="228600" progId="Equation.DSMT4">
                  <p:embed/>
                </p:oleObj>
              </mc:Choice>
              <mc:Fallback>
                <p:oleObj name="Equation" r:id="rId21" imgW="279400" imgH="228600" progId="Equation.DSMT4">
                  <p:embed/>
                  <p:pic>
                    <p:nvPicPr>
                      <p:cNvPr id="23565"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2000" y="-2143125"/>
                        <a:ext cx="55721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0"/>
          <p:cNvGraphicFramePr>
            <a:graphicFrameLocks noChangeAspect="1"/>
          </p:cNvGraphicFramePr>
          <p:nvPr/>
        </p:nvGraphicFramePr>
        <p:xfrm>
          <a:off x="1914524" y="3522218"/>
          <a:ext cx="1700213" cy="576263"/>
        </p:xfrm>
        <a:graphic>
          <a:graphicData uri="http://schemas.openxmlformats.org/presentationml/2006/ole">
            <mc:AlternateContent xmlns:mc="http://schemas.openxmlformats.org/markup-compatibility/2006">
              <mc:Choice xmlns:v="urn:schemas-microsoft-com:vml" Requires="v">
                <p:oleObj name="Equation" r:id="rId23" imgW="672808" imgH="228501" progId="Equation.DSMT4">
                  <p:embed/>
                </p:oleObj>
              </mc:Choice>
              <mc:Fallback>
                <p:oleObj name="Equation" r:id="rId23" imgW="672808" imgH="228501" progId="Equation.DSMT4">
                  <p:embed/>
                  <p:pic>
                    <p:nvPicPr>
                      <p:cNvPr id="23566" name="Object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14524" y="3522218"/>
                        <a:ext cx="1700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sp>
        <p:nvSpPr>
          <p:cNvPr id="21539" name="AutoShape 35"/>
          <p:cNvSpPr>
            <a:spLocks noChangeArrowheads="1"/>
          </p:cNvSpPr>
          <p:nvPr/>
        </p:nvSpPr>
        <p:spPr bwMode="auto">
          <a:xfrm>
            <a:off x="7415213" y="5064125"/>
            <a:ext cx="357187" cy="428625"/>
          </a:xfrm>
          <a:prstGeom prst="downArrow">
            <a:avLst>
              <a:gd name="adj1" fmla="val 50000"/>
              <a:gd name="adj2" fmla="val 74725"/>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tr-TR">
              <a:solidFill>
                <a:srgbClr val="000000"/>
              </a:solidFill>
            </a:endParaRPr>
          </a:p>
        </p:txBody>
      </p:sp>
      <p:sp>
        <p:nvSpPr>
          <p:cNvPr id="23568" name="Text Box 27"/>
          <p:cNvSpPr txBox="1">
            <a:spLocks noChangeArrowheads="1"/>
          </p:cNvSpPr>
          <p:nvPr/>
        </p:nvSpPr>
        <p:spPr bwMode="auto">
          <a:xfrm>
            <a:off x="2498724" y="3591329"/>
            <a:ext cx="4730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b="1" dirty="0">
                <a:solidFill>
                  <a:srgbClr val="990033"/>
                </a:solidFill>
              </a:rPr>
              <a:t>&lt;&lt;</a:t>
            </a:r>
          </a:p>
        </p:txBody>
      </p:sp>
      <p:graphicFrame>
        <p:nvGraphicFramePr>
          <p:cNvPr id="11275" name="Object 2"/>
          <p:cNvGraphicFramePr>
            <a:graphicFrameLocks noChangeAspect="1"/>
          </p:cNvGraphicFramePr>
          <p:nvPr/>
        </p:nvGraphicFramePr>
        <p:xfrm>
          <a:off x="1828800" y="5599469"/>
          <a:ext cx="358496" cy="486097"/>
        </p:xfrm>
        <a:graphic>
          <a:graphicData uri="http://schemas.openxmlformats.org/presentationml/2006/ole">
            <mc:AlternateContent xmlns:mc="http://schemas.openxmlformats.org/markup-compatibility/2006">
              <mc:Choice xmlns:v="urn:schemas-microsoft-com:vml" Requires="v">
                <p:oleObj name="Equation" r:id="rId25" imgW="139579" imgH="164957" progId="Equation.DSMT4">
                  <p:embed/>
                </p:oleObj>
              </mc:Choice>
              <mc:Fallback>
                <p:oleObj name="Equation" r:id="rId25" imgW="139579" imgH="164957" progId="Equation.DSMT4">
                  <p:embed/>
                  <p:pic>
                    <p:nvPicPr>
                      <p:cNvPr id="11275" name="Object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28800" y="5599469"/>
                        <a:ext cx="358496" cy="486097"/>
                      </a:xfrm>
                      <a:prstGeom prst="rect">
                        <a:avLst/>
                      </a:prstGeom>
                      <a:noFill/>
                      <a:ln>
                        <a:noFill/>
                      </a:ln>
                      <a:effectLst/>
                    </p:spPr>
                  </p:pic>
                </p:oleObj>
              </mc:Fallback>
            </mc:AlternateContent>
          </a:graphicData>
        </a:graphic>
      </p:graphicFrame>
      <p:graphicFrame>
        <p:nvGraphicFramePr>
          <p:cNvPr id="25" name="Object 4"/>
          <p:cNvGraphicFramePr>
            <a:graphicFrameLocks noChangeAspect="1"/>
          </p:cNvGraphicFramePr>
          <p:nvPr/>
        </p:nvGraphicFramePr>
        <p:xfrm>
          <a:off x="5805488" y="0"/>
          <a:ext cx="2463800" cy="889000"/>
        </p:xfrm>
        <a:graphic>
          <a:graphicData uri="http://schemas.openxmlformats.org/presentationml/2006/ole">
            <mc:AlternateContent xmlns:mc="http://schemas.openxmlformats.org/markup-compatibility/2006">
              <mc:Choice xmlns:v="urn:schemas-microsoft-com:vml" Requires="v">
                <p:oleObj name="Equation" r:id="rId27" imgW="1231366" imgH="444307" progId="Equation.3">
                  <p:embed/>
                </p:oleObj>
              </mc:Choice>
              <mc:Fallback>
                <p:oleObj name="Equation" r:id="rId27" imgW="1231366" imgH="444307" progId="Equation.3">
                  <p:embed/>
                  <p:pic>
                    <p:nvPicPr>
                      <p:cNvPr id="25" name="Object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05488" y="0"/>
                        <a:ext cx="2463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21322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7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Text Box 10"/>
          <p:cNvSpPr txBox="1">
            <a:spLocks noChangeArrowheads="1"/>
          </p:cNvSpPr>
          <p:nvPr/>
        </p:nvSpPr>
        <p:spPr bwMode="auto">
          <a:xfrm>
            <a:off x="229393" y="4267200"/>
            <a:ext cx="548481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2400" dirty="0"/>
              <a:t>        </a:t>
            </a:r>
            <a:r>
              <a:rPr lang="tr-TR" sz="2400" dirty="0"/>
              <a:t> is</a:t>
            </a:r>
            <a:r>
              <a:rPr lang="en-US" sz="2400" dirty="0"/>
              <a:t> assumed</a:t>
            </a:r>
            <a:r>
              <a:rPr lang="tr-TR" sz="2400" dirty="0"/>
              <a:t> </a:t>
            </a:r>
            <a:r>
              <a:rPr lang="tr-TR" sz="2400" dirty="0">
                <a:solidFill>
                  <a:srgbClr val="7030A0"/>
                </a:solidFill>
              </a:rPr>
              <a:t>independent of frequency </a:t>
            </a:r>
            <a:r>
              <a:rPr lang="tr-TR" sz="2400" dirty="0"/>
              <a:t>of oscillation</a:t>
            </a:r>
            <a:r>
              <a:rPr lang="en-US" sz="2400" dirty="0"/>
              <a:t> by the Einstein method in this limit</a:t>
            </a:r>
            <a:r>
              <a:rPr lang="tr-TR" sz="2400" dirty="0"/>
              <a:t>.</a:t>
            </a:r>
          </a:p>
          <a:p>
            <a:pPr>
              <a:spcBef>
                <a:spcPct val="50000"/>
              </a:spcBef>
              <a:buFontTx/>
              <a:buNone/>
            </a:pPr>
            <a:r>
              <a:rPr lang="en-US" sz="2400" dirty="0"/>
              <a:t>Notice </a:t>
            </a:r>
            <a:r>
              <a:rPr lang="tr-TR" sz="2400" dirty="0"/>
              <a:t>that</a:t>
            </a:r>
            <a:r>
              <a:rPr lang="en-US" sz="2400" dirty="0"/>
              <a:t>          </a:t>
            </a:r>
            <a:r>
              <a:rPr lang="tr-TR" sz="2400" dirty="0"/>
              <a:t>is the thermal energy of the classical</a:t>
            </a:r>
            <a:r>
              <a:rPr lang="en-US" sz="2400" dirty="0"/>
              <a:t> </a:t>
            </a:r>
            <a:r>
              <a:rPr lang="tr-TR" sz="2400" dirty="0"/>
              <a:t>harmonic oscillator</a:t>
            </a:r>
            <a:r>
              <a:rPr lang="en-US" sz="2400" dirty="0"/>
              <a:t> in this high temperature limit</a:t>
            </a:r>
            <a:r>
              <a:rPr lang="tr-TR" sz="2400" dirty="0"/>
              <a:t>.</a:t>
            </a:r>
          </a:p>
        </p:txBody>
      </p:sp>
      <p:graphicFrame>
        <p:nvGraphicFramePr>
          <p:cNvPr id="11266" name="Object 2"/>
          <p:cNvGraphicFramePr>
            <a:graphicFrameLocks noChangeAspect="1"/>
          </p:cNvGraphicFramePr>
          <p:nvPr>
            <p:extLst>
              <p:ext uri="{D42A27DB-BD31-4B8C-83A1-F6EECF244321}">
                <p14:modId xmlns:p14="http://schemas.microsoft.com/office/powerpoint/2010/main" val="4283811358"/>
              </p:ext>
            </p:extLst>
          </p:nvPr>
        </p:nvGraphicFramePr>
        <p:xfrm>
          <a:off x="478631" y="4267200"/>
          <a:ext cx="359569" cy="424577"/>
        </p:xfrm>
        <a:graphic>
          <a:graphicData uri="http://schemas.openxmlformats.org/presentationml/2006/ole">
            <mc:AlternateContent xmlns:mc="http://schemas.openxmlformats.org/markup-compatibility/2006">
              <mc:Choice xmlns:v="urn:schemas-microsoft-com:vml" Requires="v">
                <p:oleObj name="Equation" r:id="rId3" imgW="139579" imgH="164957" progId="Equation.DSMT4">
                  <p:embed/>
                </p:oleObj>
              </mc:Choice>
              <mc:Fallback>
                <p:oleObj name="Equation" r:id="rId3" imgW="139579" imgH="164957"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4267200"/>
                        <a:ext cx="359569" cy="424577"/>
                      </a:xfrm>
                      <a:prstGeom prst="rect">
                        <a:avLst/>
                      </a:prstGeom>
                      <a:noFill/>
                      <a:ln>
                        <a:noFill/>
                      </a:ln>
                      <a:effectLst/>
                    </p:spPr>
                  </p:pic>
                </p:oleObj>
              </mc:Fallback>
            </mc:AlternateContent>
          </a:graphicData>
        </a:graphic>
      </p:graphicFrame>
      <p:graphicFrame>
        <p:nvGraphicFramePr>
          <p:cNvPr id="11267" name="Object 3"/>
          <p:cNvGraphicFramePr>
            <a:graphicFrameLocks noChangeAspect="1"/>
          </p:cNvGraphicFramePr>
          <p:nvPr/>
        </p:nvGraphicFramePr>
        <p:xfrm>
          <a:off x="6248400" y="1676400"/>
          <a:ext cx="2339975" cy="695325"/>
        </p:xfrm>
        <a:graphic>
          <a:graphicData uri="http://schemas.openxmlformats.org/presentationml/2006/ole">
            <mc:AlternateContent xmlns:mc="http://schemas.openxmlformats.org/markup-compatibility/2006">
              <mc:Choice xmlns:v="urn:schemas-microsoft-com:vml" Requires="v">
                <p:oleObj name="Denklem" r:id="rId5" imgW="1409700" imgH="419100" progId="Equation.3">
                  <p:embed/>
                </p:oleObj>
              </mc:Choice>
              <mc:Fallback>
                <p:oleObj name="Denklem" r:id="rId5" imgW="1409700" imgH="419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676400"/>
                        <a:ext cx="233997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6324600" y="2438400"/>
          <a:ext cx="1884363" cy="863600"/>
        </p:xfrm>
        <a:graphic>
          <a:graphicData uri="http://schemas.openxmlformats.org/presentationml/2006/ole">
            <mc:AlternateContent xmlns:mc="http://schemas.openxmlformats.org/markup-compatibility/2006">
              <mc:Choice xmlns:v="urn:schemas-microsoft-com:vml" Requires="v">
                <p:oleObj name="Denklem" r:id="rId7" imgW="939392" imgH="431613" progId="Equation.3">
                  <p:embed/>
                </p:oleObj>
              </mc:Choice>
              <mc:Fallback>
                <p:oleObj name="Denklem" r:id="rId7" imgW="939392" imgH="431613"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438400"/>
                        <a:ext cx="18843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6096000" y="3200400"/>
          <a:ext cx="2768600" cy="1244600"/>
        </p:xfrm>
        <a:graphic>
          <a:graphicData uri="http://schemas.openxmlformats.org/presentationml/2006/ole">
            <mc:AlternateContent xmlns:mc="http://schemas.openxmlformats.org/markup-compatibility/2006">
              <mc:Choice xmlns:v="urn:schemas-microsoft-com:vml" Requires="v">
                <p:oleObj name="Denklem" r:id="rId9" imgW="1384300" imgH="622300" progId="Equation.3">
                  <p:embed/>
                </p:oleObj>
              </mc:Choice>
              <mc:Fallback>
                <p:oleObj name="Denklem" r:id="rId9" imgW="1384300" imgH="6223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200400"/>
                        <a:ext cx="2768600"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6705600" y="4343400"/>
          <a:ext cx="1905000" cy="787400"/>
        </p:xfrm>
        <a:graphic>
          <a:graphicData uri="http://schemas.openxmlformats.org/presentationml/2006/ole">
            <mc:AlternateContent xmlns:mc="http://schemas.openxmlformats.org/markup-compatibility/2006">
              <mc:Choice xmlns:v="urn:schemas-microsoft-com:vml" Requires="v">
                <p:oleObj name="Equation" r:id="rId11" imgW="952087" imgH="393529" progId="Equation.DSMT4">
                  <p:embed/>
                </p:oleObj>
              </mc:Choice>
              <mc:Fallback>
                <p:oleObj name="Equation" r:id="rId11" imgW="952087" imgH="393529"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343400"/>
                        <a:ext cx="1905000" cy="787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6934200" y="5638800"/>
          <a:ext cx="1335088" cy="793750"/>
        </p:xfrm>
        <a:graphic>
          <a:graphicData uri="http://schemas.openxmlformats.org/presentationml/2006/ole">
            <mc:AlternateContent xmlns:mc="http://schemas.openxmlformats.org/markup-compatibility/2006">
              <mc:Choice xmlns:v="urn:schemas-microsoft-com:vml" Requires="v">
                <p:oleObj name="Equation" r:id="rId13" imgW="532937" imgH="317225" progId="Equation.DSMT4">
                  <p:embed/>
                </p:oleObj>
              </mc:Choice>
              <mc:Fallback>
                <p:oleObj name="Equation" r:id="rId13" imgW="532937" imgH="317225"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5638800"/>
                        <a:ext cx="1335088" cy="7937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8"/>
          <p:cNvGraphicFramePr>
            <a:graphicFrameLocks noChangeAspect="1"/>
          </p:cNvGraphicFramePr>
          <p:nvPr/>
        </p:nvGraphicFramePr>
        <p:xfrm>
          <a:off x="990600" y="685800"/>
          <a:ext cx="252413" cy="428625"/>
        </p:xfrm>
        <a:graphic>
          <a:graphicData uri="http://schemas.openxmlformats.org/presentationml/2006/ole">
            <mc:AlternateContent xmlns:mc="http://schemas.openxmlformats.org/markup-compatibility/2006">
              <mc:Choice xmlns:v="urn:schemas-microsoft-com:vml" Requires="v">
                <p:oleObj name="Denklem" r:id="rId15" imgW="126780" imgH="215526" progId="Equation.3">
                  <p:embed/>
                </p:oleObj>
              </mc:Choice>
              <mc:Fallback>
                <p:oleObj name="Denklem" r:id="rId15" imgW="126780" imgH="215526"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685800"/>
                        <a:ext cx="25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Text Box 21"/>
          <p:cNvSpPr txBox="1">
            <a:spLocks noChangeArrowheads="1"/>
          </p:cNvSpPr>
          <p:nvPr/>
        </p:nvSpPr>
        <p:spPr bwMode="auto">
          <a:xfrm>
            <a:off x="466724" y="2988818"/>
            <a:ext cx="4570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sz="2800" b="1" i="1" u="sng">
                <a:solidFill>
                  <a:srgbClr val="FF0000"/>
                </a:solidFill>
              </a:rPr>
              <a:t>H</a:t>
            </a:r>
            <a:r>
              <a:rPr lang="tr-TR" sz="2800" b="1" i="1" u="sng">
                <a:solidFill>
                  <a:srgbClr val="FF0000"/>
                </a:solidFill>
              </a:rPr>
              <a:t>igh </a:t>
            </a:r>
            <a:r>
              <a:rPr lang="en-US" sz="2800" b="1" i="1" u="sng">
                <a:solidFill>
                  <a:srgbClr val="FF0000"/>
                </a:solidFill>
              </a:rPr>
              <a:t>T</a:t>
            </a:r>
            <a:r>
              <a:rPr lang="tr-TR" sz="2800" b="1" i="1" u="sng">
                <a:solidFill>
                  <a:srgbClr val="FF0000"/>
                </a:solidFill>
              </a:rPr>
              <a:t>emperature </a:t>
            </a:r>
            <a:r>
              <a:rPr lang="en-US" sz="2800" b="1" i="1" u="sng">
                <a:solidFill>
                  <a:srgbClr val="FF0000"/>
                </a:solidFill>
              </a:rPr>
              <a:t>L</a:t>
            </a:r>
            <a:r>
              <a:rPr lang="tr-TR" sz="2800" b="1" i="1" u="sng">
                <a:solidFill>
                  <a:srgbClr val="FF0000"/>
                </a:solidFill>
              </a:rPr>
              <a:t>imit</a:t>
            </a:r>
          </a:p>
        </p:txBody>
      </p:sp>
      <p:grpSp>
        <p:nvGrpSpPr>
          <p:cNvPr id="23563" name="Group 22"/>
          <p:cNvGrpSpPr>
            <a:grpSpLocks/>
          </p:cNvGrpSpPr>
          <p:nvPr/>
        </p:nvGrpSpPr>
        <p:grpSpPr bwMode="auto">
          <a:xfrm>
            <a:off x="685800" y="381000"/>
            <a:ext cx="3581400" cy="2208213"/>
            <a:chOff x="192" y="193"/>
            <a:chExt cx="2807" cy="1756"/>
          </a:xfrm>
        </p:grpSpPr>
        <p:sp>
          <p:nvSpPr>
            <p:cNvPr id="23570" name="Line 23"/>
            <p:cNvSpPr>
              <a:spLocks noChangeShapeType="1"/>
            </p:cNvSpPr>
            <p:nvPr/>
          </p:nvSpPr>
          <p:spPr bwMode="auto">
            <a:xfrm flipV="1">
              <a:off x="720" y="223"/>
              <a:ext cx="0" cy="16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24"/>
            <p:cNvSpPr>
              <a:spLocks noChangeShapeType="1"/>
            </p:cNvSpPr>
            <p:nvPr/>
          </p:nvSpPr>
          <p:spPr bwMode="auto">
            <a:xfrm>
              <a:off x="720" y="1855"/>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25"/>
            <p:cNvSpPr>
              <a:spLocks noChangeShapeType="1"/>
            </p:cNvSpPr>
            <p:nvPr/>
          </p:nvSpPr>
          <p:spPr bwMode="auto">
            <a:xfrm flipV="1">
              <a:off x="720" y="463"/>
              <a:ext cx="1680" cy="140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Freeform 26"/>
            <p:cNvSpPr>
              <a:spLocks/>
            </p:cNvSpPr>
            <p:nvPr/>
          </p:nvSpPr>
          <p:spPr bwMode="auto">
            <a:xfrm>
              <a:off x="720" y="451"/>
              <a:ext cx="1656" cy="972"/>
            </a:xfrm>
            <a:custGeom>
              <a:avLst/>
              <a:gdLst>
                <a:gd name="T0" fmla="*/ 0 w 1656"/>
                <a:gd name="T1" fmla="*/ 972 h 972"/>
                <a:gd name="T2" fmla="*/ 660 w 1656"/>
                <a:gd name="T3" fmla="*/ 792 h 972"/>
                <a:gd name="T4" fmla="*/ 1656 w 1656"/>
                <a:gd name="T5" fmla="*/ 0 h 972"/>
                <a:gd name="T6" fmla="*/ 0 60000 65536"/>
                <a:gd name="T7" fmla="*/ 0 60000 65536"/>
                <a:gd name="T8" fmla="*/ 0 60000 65536"/>
                <a:gd name="T9" fmla="*/ 0 w 1656"/>
                <a:gd name="T10" fmla="*/ 0 h 972"/>
                <a:gd name="T11" fmla="*/ 1656 w 1656"/>
                <a:gd name="T12" fmla="*/ 972 h 972"/>
              </a:gdLst>
              <a:ahLst/>
              <a:cxnLst>
                <a:cxn ang="T6">
                  <a:pos x="T0" y="T1"/>
                </a:cxn>
                <a:cxn ang="T7">
                  <a:pos x="T2" y="T3"/>
                </a:cxn>
                <a:cxn ang="T8">
                  <a:pos x="T4" y="T5"/>
                </a:cxn>
              </a:cxnLst>
              <a:rect l="T9" t="T10" r="T11" b="T12"/>
              <a:pathLst>
                <a:path w="1656" h="972">
                  <a:moveTo>
                    <a:pt x="0" y="972"/>
                  </a:moveTo>
                  <a:cubicBezTo>
                    <a:pt x="110" y="942"/>
                    <a:pt x="384" y="954"/>
                    <a:pt x="660" y="792"/>
                  </a:cubicBezTo>
                  <a:cubicBezTo>
                    <a:pt x="936" y="630"/>
                    <a:pt x="1449" y="165"/>
                    <a:pt x="1656" y="0"/>
                  </a:cubicBezTo>
                </a:path>
              </a:pathLst>
            </a:cu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3574" name="Object 11"/>
            <p:cNvGraphicFramePr>
              <a:graphicFrameLocks noChangeAspect="1"/>
            </p:cNvGraphicFramePr>
            <p:nvPr/>
          </p:nvGraphicFramePr>
          <p:xfrm>
            <a:off x="2824" y="1742"/>
            <a:ext cx="175" cy="207"/>
          </p:xfrm>
          <a:graphic>
            <a:graphicData uri="http://schemas.openxmlformats.org/presentationml/2006/ole">
              <mc:AlternateContent xmlns:mc="http://schemas.openxmlformats.org/markup-compatibility/2006">
                <mc:Choice xmlns:v="urn:schemas-microsoft-com:vml" Requires="v">
                  <p:oleObj name="Denklem" r:id="rId17" imgW="139579" imgH="164957" progId="Equation.3">
                    <p:embed/>
                  </p:oleObj>
                </mc:Choice>
                <mc:Fallback>
                  <p:oleObj name="Denklem" r:id="rId17" imgW="139579" imgH="164957" progId="Equation.3">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24" y="1742"/>
                          <a:ext cx="175"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5" name="Object 12"/>
            <p:cNvGraphicFramePr>
              <a:graphicFrameLocks noChangeAspect="1"/>
            </p:cNvGraphicFramePr>
            <p:nvPr/>
          </p:nvGraphicFramePr>
          <p:xfrm>
            <a:off x="192" y="1171"/>
            <a:ext cx="445" cy="492"/>
          </p:xfrm>
          <a:graphic>
            <a:graphicData uri="http://schemas.openxmlformats.org/presentationml/2006/ole">
              <mc:AlternateContent xmlns:mc="http://schemas.openxmlformats.org/markup-compatibility/2006">
                <mc:Choice xmlns:v="urn:schemas-microsoft-com:vml" Requires="v">
                  <p:oleObj name="Denklem" r:id="rId19" imgW="355292" imgH="393359" progId="Equation.3">
                    <p:embed/>
                  </p:oleObj>
                </mc:Choice>
                <mc:Fallback>
                  <p:oleObj name="Denklem" r:id="rId19" imgW="355292" imgH="393359" progId="Equation.3">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2" y="1171"/>
                          <a:ext cx="445" cy="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6" name="Object 13"/>
            <p:cNvGraphicFramePr>
              <a:graphicFrameLocks noChangeAspect="1"/>
            </p:cNvGraphicFramePr>
            <p:nvPr/>
          </p:nvGraphicFramePr>
          <p:xfrm>
            <a:off x="2448" y="193"/>
            <a:ext cx="349" cy="270"/>
          </p:xfrm>
          <a:graphic>
            <a:graphicData uri="http://schemas.openxmlformats.org/presentationml/2006/ole">
              <mc:AlternateContent xmlns:mc="http://schemas.openxmlformats.org/markup-compatibility/2006">
                <mc:Choice xmlns:v="urn:schemas-microsoft-com:vml" Requires="v">
                  <p:oleObj name="Denklem" r:id="rId21" imgW="279279" imgH="215806" progId="Equation.3">
                    <p:embed/>
                  </p:oleObj>
                </mc:Choice>
                <mc:Fallback>
                  <p:oleObj name="Denklem" r:id="rId21" imgW="279279" imgH="215806" progId="Equation.3">
                    <p:embed/>
                    <p:pic>
                      <p:nvPicPr>
                        <p:cNvPr id="0"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48" y="193"/>
                          <a:ext cx="349"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564" name="Text Box 31"/>
          <p:cNvSpPr txBox="1">
            <a:spLocks noChangeArrowheads="1"/>
          </p:cNvSpPr>
          <p:nvPr/>
        </p:nvSpPr>
        <p:spPr bwMode="auto">
          <a:xfrm>
            <a:off x="5048519" y="846564"/>
            <a:ext cx="4062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tr-TR" sz="2400" dirty="0"/>
              <a:t>Mean energy of a harmonic oscillator as a function of T</a:t>
            </a:r>
          </a:p>
        </p:txBody>
      </p:sp>
      <p:graphicFrame>
        <p:nvGraphicFramePr>
          <p:cNvPr id="23565" name="Object 9"/>
          <p:cNvGraphicFramePr>
            <a:graphicFrameLocks noChangeAspect="1"/>
          </p:cNvGraphicFramePr>
          <p:nvPr/>
        </p:nvGraphicFramePr>
        <p:xfrm>
          <a:off x="4572000" y="-2143125"/>
          <a:ext cx="557213" cy="455612"/>
        </p:xfrm>
        <a:graphic>
          <a:graphicData uri="http://schemas.openxmlformats.org/presentationml/2006/ole">
            <mc:AlternateContent xmlns:mc="http://schemas.openxmlformats.org/markup-compatibility/2006">
              <mc:Choice xmlns:v="urn:schemas-microsoft-com:vml" Requires="v">
                <p:oleObj name="Equation" r:id="rId23" imgW="279400" imgH="228600" progId="Equation.DSMT4">
                  <p:embed/>
                </p:oleObj>
              </mc:Choice>
              <mc:Fallback>
                <p:oleObj name="Equation" r:id="rId23" imgW="279400" imgH="228600" progId="Equation.DSMT4">
                  <p:embed/>
                  <p:pic>
                    <p:nvPicPr>
                      <p:cNvPr id="0" name="Object 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72000" y="-2143125"/>
                        <a:ext cx="55721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0"/>
          <p:cNvGraphicFramePr>
            <a:graphicFrameLocks noChangeAspect="1"/>
          </p:cNvGraphicFramePr>
          <p:nvPr>
            <p:extLst>
              <p:ext uri="{D42A27DB-BD31-4B8C-83A1-F6EECF244321}">
                <p14:modId xmlns:p14="http://schemas.microsoft.com/office/powerpoint/2010/main" val="3637701498"/>
              </p:ext>
            </p:extLst>
          </p:nvPr>
        </p:nvGraphicFramePr>
        <p:xfrm>
          <a:off x="1914524" y="3522218"/>
          <a:ext cx="1700213" cy="576263"/>
        </p:xfrm>
        <a:graphic>
          <a:graphicData uri="http://schemas.openxmlformats.org/presentationml/2006/ole">
            <mc:AlternateContent xmlns:mc="http://schemas.openxmlformats.org/markup-compatibility/2006">
              <mc:Choice xmlns:v="urn:schemas-microsoft-com:vml" Requires="v">
                <p:oleObj name="Equation" r:id="rId25" imgW="672808" imgH="228501" progId="Equation.DSMT4">
                  <p:embed/>
                </p:oleObj>
              </mc:Choice>
              <mc:Fallback>
                <p:oleObj name="Equation" r:id="rId25" imgW="672808" imgH="228501" progId="Equation.DSMT4">
                  <p:embed/>
                  <p:pic>
                    <p:nvPicPr>
                      <p:cNvPr id="0" name="Object 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14524" y="3522218"/>
                        <a:ext cx="1700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pic>
                </p:oleObj>
              </mc:Fallback>
            </mc:AlternateContent>
          </a:graphicData>
        </a:graphic>
      </p:graphicFrame>
      <p:sp>
        <p:nvSpPr>
          <p:cNvPr id="21539" name="AutoShape 35"/>
          <p:cNvSpPr>
            <a:spLocks noChangeArrowheads="1"/>
          </p:cNvSpPr>
          <p:nvPr/>
        </p:nvSpPr>
        <p:spPr bwMode="auto">
          <a:xfrm>
            <a:off x="7415213" y="5064125"/>
            <a:ext cx="357187" cy="428625"/>
          </a:xfrm>
          <a:prstGeom prst="downArrow">
            <a:avLst>
              <a:gd name="adj1" fmla="val 50000"/>
              <a:gd name="adj2" fmla="val 74725"/>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tr-TR">
              <a:solidFill>
                <a:srgbClr val="000000"/>
              </a:solidFill>
            </a:endParaRPr>
          </a:p>
        </p:txBody>
      </p:sp>
      <p:sp>
        <p:nvSpPr>
          <p:cNvPr id="23568" name="Text Box 27"/>
          <p:cNvSpPr txBox="1">
            <a:spLocks noChangeArrowheads="1"/>
          </p:cNvSpPr>
          <p:nvPr/>
        </p:nvSpPr>
        <p:spPr bwMode="auto">
          <a:xfrm>
            <a:off x="2498724" y="3591329"/>
            <a:ext cx="4730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b="1" dirty="0">
                <a:solidFill>
                  <a:srgbClr val="990033"/>
                </a:solidFill>
              </a:rPr>
              <a:t>&lt;&lt;</a:t>
            </a:r>
          </a:p>
        </p:txBody>
      </p:sp>
      <p:graphicFrame>
        <p:nvGraphicFramePr>
          <p:cNvPr id="11275" name="Object 2"/>
          <p:cNvGraphicFramePr>
            <a:graphicFrameLocks noChangeAspect="1"/>
          </p:cNvGraphicFramePr>
          <p:nvPr>
            <p:extLst>
              <p:ext uri="{D42A27DB-BD31-4B8C-83A1-F6EECF244321}">
                <p14:modId xmlns:p14="http://schemas.microsoft.com/office/powerpoint/2010/main" val="3254440865"/>
              </p:ext>
            </p:extLst>
          </p:nvPr>
        </p:nvGraphicFramePr>
        <p:xfrm>
          <a:off x="1828800" y="5599469"/>
          <a:ext cx="358496" cy="486097"/>
        </p:xfrm>
        <a:graphic>
          <a:graphicData uri="http://schemas.openxmlformats.org/presentationml/2006/ole">
            <mc:AlternateContent xmlns:mc="http://schemas.openxmlformats.org/markup-compatibility/2006">
              <mc:Choice xmlns:v="urn:schemas-microsoft-com:vml" Requires="v">
                <p:oleObj name="Equation" r:id="rId27" imgW="139579" imgH="164957" progId="Equation.DSMT4">
                  <p:embed/>
                </p:oleObj>
              </mc:Choice>
              <mc:Fallback>
                <p:oleObj name="Equation" r:id="rId27" imgW="139579" imgH="164957"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599469"/>
                        <a:ext cx="358496" cy="486097"/>
                      </a:xfrm>
                      <a:prstGeom prst="rect">
                        <a:avLst/>
                      </a:prstGeom>
                      <a:noFill/>
                      <a:ln>
                        <a:noFill/>
                      </a:ln>
                      <a:effectLst/>
                    </p:spPr>
                  </p:pic>
                </p:oleObj>
              </mc:Fallback>
            </mc:AlternateContent>
          </a:graphicData>
        </a:graphic>
      </p:graphicFrame>
      <p:graphicFrame>
        <p:nvGraphicFramePr>
          <p:cNvPr id="25" name="Object 4"/>
          <p:cNvGraphicFramePr>
            <a:graphicFrameLocks noChangeAspect="1"/>
          </p:cNvGraphicFramePr>
          <p:nvPr>
            <p:extLst>
              <p:ext uri="{D42A27DB-BD31-4B8C-83A1-F6EECF244321}">
                <p14:modId xmlns:p14="http://schemas.microsoft.com/office/powerpoint/2010/main" val="807611275"/>
              </p:ext>
            </p:extLst>
          </p:nvPr>
        </p:nvGraphicFramePr>
        <p:xfrm>
          <a:off x="5805488" y="0"/>
          <a:ext cx="2463800" cy="889000"/>
        </p:xfrm>
        <a:graphic>
          <a:graphicData uri="http://schemas.openxmlformats.org/presentationml/2006/ole">
            <mc:AlternateContent xmlns:mc="http://schemas.openxmlformats.org/markup-compatibility/2006">
              <mc:Choice xmlns:v="urn:schemas-microsoft-com:vml" Requires="v">
                <p:oleObj name="Equation" r:id="rId28" imgW="1231366" imgH="444307" progId="Equation.3">
                  <p:embed/>
                </p:oleObj>
              </mc:Choice>
              <mc:Fallback>
                <p:oleObj name="Equation" r:id="rId28" imgW="1231366" imgH="444307"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05488" y="0"/>
                        <a:ext cx="2463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7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7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152400"/>
            <a:ext cx="8229600" cy="792163"/>
          </a:xfrm>
        </p:spPr>
        <p:txBody>
          <a:bodyPr lIns="0" rIns="0" bIns="0" anchor="b"/>
          <a:lstStyle/>
          <a:p>
            <a:pPr eaLnBrk="1" hangingPunct="1"/>
            <a:r>
              <a:rPr lang="tr-TR" sz="3200" b="1">
                <a:solidFill>
                  <a:srgbClr val="333399"/>
                </a:solidFill>
              </a:rPr>
              <a:t>Heat Capacity C</a:t>
            </a:r>
            <a:r>
              <a:rPr lang="en-US" sz="3200" b="1">
                <a:solidFill>
                  <a:srgbClr val="333399"/>
                </a:solidFill>
              </a:rPr>
              <a:t> (Einstein Model)</a:t>
            </a:r>
            <a:endParaRPr lang="tr-TR" sz="3200" b="1">
              <a:solidFill>
                <a:srgbClr val="333399"/>
              </a:solidFill>
            </a:endParaRPr>
          </a:p>
        </p:txBody>
      </p:sp>
      <p:sp>
        <p:nvSpPr>
          <p:cNvPr id="24579" name="Rectangle 3"/>
          <p:cNvSpPr>
            <a:spLocks noGrp="1" noChangeArrowheads="1"/>
          </p:cNvSpPr>
          <p:nvPr>
            <p:ph type="body" sz="half" idx="4294967295"/>
          </p:nvPr>
        </p:nvSpPr>
        <p:spPr>
          <a:xfrm>
            <a:off x="354013" y="1143000"/>
            <a:ext cx="8435975" cy="749300"/>
          </a:xfrm>
        </p:spPr>
        <p:txBody>
          <a:bodyPr/>
          <a:lstStyle/>
          <a:p>
            <a:pPr marL="273050" indent="-273050" algn="just" eaLnBrk="1" hangingPunct="1"/>
            <a:r>
              <a:rPr lang="tr-TR" sz="2800"/>
              <a:t>Heat capacity C can be found by differentiating the average </a:t>
            </a:r>
            <a:r>
              <a:rPr lang="en-US" sz="2800"/>
              <a:t>phonon </a:t>
            </a:r>
            <a:r>
              <a:rPr lang="tr-TR" sz="2800"/>
              <a:t>energy</a:t>
            </a:r>
          </a:p>
        </p:txBody>
      </p:sp>
      <p:graphicFrame>
        <p:nvGraphicFramePr>
          <p:cNvPr id="24580" name="Object 2"/>
          <p:cNvGraphicFramePr>
            <a:graphicFrameLocks noGrp="1" noChangeAspect="1"/>
          </p:cNvGraphicFramePr>
          <p:nvPr>
            <p:ph sz="quarter" idx="4294967295"/>
          </p:nvPr>
        </p:nvGraphicFramePr>
        <p:xfrm>
          <a:off x="2971800" y="2220913"/>
          <a:ext cx="2897188" cy="979487"/>
        </p:xfrm>
        <a:graphic>
          <a:graphicData uri="http://schemas.openxmlformats.org/presentationml/2006/ole">
            <mc:AlternateContent xmlns:mc="http://schemas.openxmlformats.org/markup-compatibility/2006">
              <mc:Choice xmlns:v="urn:schemas-microsoft-com:vml" Requires="v">
                <p:oleObj name="Denklem" r:id="rId3" imgW="1231366" imgH="444307" progId="Equation.3">
                  <p:embed/>
                </p:oleObj>
              </mc:Choice>
              <mc:Fallback>
                <p:oleObj name="Denklem" r:id="rId3" imgW="1231366" imgH="444307" progId="Equation.3">
                  <p:embed/>
                  <p:pic>
                    <p:nvPicPr>
                      <p:cNvPr id="2458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20913"/>
                        <a:ext cx="2897188"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59929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152400"/>
            <a:ext cx="8229600" cy="792163"/>
          </a:xfrm>
        </p:spPr>
        <p:txBody>
          <a:bodyPr lIns="0" rIns="0" bIns="0" anchor="b"/>
          <a:lstStyle/>
          <a:p>
            <a:pPr eaLnBrk="1" hangingPunct="1"/>
            <a:r>
              <a:rPr lang="tr-TR" sz="3200" b="1">
                <a:solidFill>
                  <a:srgbClr val="333399"/>
                </a:solidFill>
              </a:rPr>
              <a:t>Heat Capacity C</a:t>
            </a:r>
            <a:r>
              <a:rPr lang="en-US" sz="3200" b="1">
                <a:solidFill>
                  <a:srgbClr val="333399"/>
                </a:solidFill>
              </a:rPr>
              <a:t> (Einstein Model)</a:t>
            </a:r>
            <a:endParaRPr lang="tr-TR" sz="3200" b="1">
              <a:solidFill>
                <a:srgbClr val="333399"/>
              </a:solidFill>
            </a:endParaRPr>
          </a:p>
        </p:txBody>
      </p:sp>
      <p:sp>
        <p:nvSpPr>
          <p:cNvPr id="24579" name="Rectangle 3"/>
          <p:cNvSpPr>
            <a:spLocks noGrp="1" noChangeArrowheads="1"/>
          </p:cNvSpPr>
          <p:nvPr>
            <p:ph type="body" sz="half" idx="4294967295"/>
          </p:nvPr>
        </p:nvSpPr>
        <p:spPr>
          <a:xfrm>
            <a:off x="354013" y="1143000"/>
            <a:ext cx="8435975" cy="749300"/>
          </a:xfrm>
        </p:spPr>
        <p:txBody>
          <a:bodyPr/>
          <a:lstStyle/>
          <a:p>
            <a:pPr marL="273050" indent="-273050" algn="just" eaLnBrk="1" hangingPunct="1"/>
            <a:r>
              <a:rPr lang="tr-TR" sz="2800"/>
              <a:t>Heat capacity C can be found by differentiating the average </a:t>
            </a:r>
            <a:r>
              <a:rPr lang="en-US" sz="2800"/>
              <a:t>phonon </a:t>
            </a:r>
            <a:r>
              <a:rPr lang="tr-TR" sz="2800"/>
              <a:t>energy</a:t>
            </a:r>
          </a:p>
        </p:txBody>
      </p:sp>
      <p:graphicFrame>
        <p:nvGraphicFramePr>
          <p:cNvPr id="24580" name="Object 2"/>
          <p:cNvGraphicFramePr>
            <a:graphicFrameLocks noGrp="1" noChangeAspect="1"/>
          </p:cNvGraphicFramePr>
          <p:nvPr>
            <p:ph sz="quarter" idx="4294967295"/>
          </p:nvPr>
        </p:nvGraphicFramePr>
        <p:xfrm>
          <a:off x="2971800" y="2220913"/>
          <a:ext cx="2897188" cy="979487"/>
        </p:xfrm>
        <a:graphic>
          <a:graphicData uri="http://schemas.openxmlformats.org/presentationml/2006/ole">
            <mc:AlternateContent xmlns:mc="http://schemas.openxmlformats.org/markup-compatibility/2006">
              <mc:Choice xmlns:v="urn:schemas-microsoft-com:vml" Requires="v">
                <p:oleObj name="Denklem" r:id="rId3" imgW="1231366" imgH="444307" progId="Equation.3">
                  <p:embed/>
                </p:oleObj>
              </mc:Choice>
              <mc:Fallback>
                <p:oleObj name="Denklem" r:id="rId3" imgW="1231366" imgH="444307" progId="Equation.3">
                  <p:embed/>
                  <p:pic>
                    <p:nvPicPr>
                      <p:cNvPr id="2458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20913"/>
                        <a:ext cx="2897188"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3"/>
          <p:cNvGraphicFramePr>
            <a:graphicFrameLocks noGrp="1" noChangeAspect="1"/>
          </p:cNvGraphicFramePr>
          <p:nvPr>
            <p:ph sz="quarter" idx="4294967295"/>
          </p:nvPr>
        </p:nvGraphicFramePr>
        <p:xfrm>
          <a:off x="838200" y="3443288"/>
          <a:ext cx="3024188" cy="1544637"/>
        </p:xfrm>
        <a:graphic>
          <a:graphicData uri="http://schemas.openxmlformats.org/presentationml/2006/ole">
            <mc:AlternateContent xmlns:mc="http://schemas.openxmlformats.org/markup-compatibility/2006">
              <mc:Choice xmlns:v="urn:schemas-microsoft-com:vml" Requires="v">
                <p:oleObj name="Equation" r:id="rId5" imgW="1803400" imgH="850900" progId="Equation.DSMT4">
                  <p:embed/>
                </p:oleObj>
              </mc:Choice>
              <mc:Fallback>
                <p:oleObj name="Equation" r:id="rId5" imgW="1803400" imgH="850900" progId="Equation.DSMT4">
                  <p:embed/>
                  <p:pic>
                    <p:nvPicPr>
                      <p:cNvPr id="2458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443288"/>
                        <a:ext cx="3024188"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4953000" y="3683000"/>
          <a:ext cx="3302000" cy="1371600"/>
        </p:xfrm>
        <a:graphic>
          <a:graphicData uri="http://schemas.openxmlformats.org/presentationml/2006/ole">
            <mc:AlternateContent xmlns:mc="http://schemas.openxmlformats.org/markup-compatibility/2006">
              <mc:Choice xmlns:v="urn:schemas-microsoft-com:vml" Requires="v">
                <p:oleObj name="Equation" r:id="rId7" imgW="1651000" imgH="685800" progId="Equation.DSMT4">
                  <p:embed/>
                </p:oleObj>
              </mc:Choice>
              <mc:Fallback>
                <p:oleObj name="Equation" r:id="rId7" imgW="1651000" imgH="685800" progId="Equation.DSMT4">
                  <p:embed/>
                  <p:pic>
                    <p:nvPicPr>
                      <p:cNvPr id="1229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683000"/>
                        <a:ext cx="3302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6620" name="AutoShape 12"/>
          <p:cNvSpPr>
            <a:spLocks noChangeArrowheads="1"/>
          </p:cNvSpPr>
          <p:nvPr/>
        </p:nvSpPr>
        <p:spPr bwMode="auto">
          <a:xfrm>
            <a:off x="4186238" y="3887788"/>
            <a:ext cx="504825" cy="215900"/>
          </a:xfrm>
          <a:prstGeom prst="rightArrow">
            <a:avLst>
              <a:gd name="adj1" fmla="val 50000"/>
              <a:gd name="adj2" fmla="val 58456"/>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tr-TR">
              <a:solidFill>
                <a:srgbClr val="000000"/>
              </a:solidFill>
            </a:endParaRPr>
          </a:p>
        </p:txBody>
      </p:sp>
    </p:spTree>
    <p:extLst>
      <p:ext uri="{BB962C8B-B14F-4D97-AF65-F5344CB8AC3E}">
        <p14:creationId xmlns:p14="http://schemas.microsoft.com/office/powerpoint/2010/main" val="830828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6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152400"/>
            <a:ext cx="8229600" cy="792163"/>
          </a:xfrm>
        </p:spPr>
        <p:txBody>
          <a:bodyPr lIns="0" rIns="0" bIns="0" anchor="b"/>
          <a:lstStyle/>
          <a:p>
            <a:pPr eaLnBrk="1" hangingPunct="1"/>
            <a:r>
              <a:rPr lang="tr-TR" sz="3200" b="1">
                <a:solidFill>
                  <a:srgbClr val="333399"/>
                </a:solidFill>
              </a:rPr>
              <a:t>Heat Capacity C</a:t>
            </a:r>
            <a:r>
              <a:rPr lang="en-US" sz="3200" b="1">
                <a:solidFill>
                  <a:srgbClr val="333399"/>
                </a:solidFill>
              </a:rPr>
              <a:t> (Einstein Model)</a:t>
            </a:r>
            <a:endParaRPr lang="tr-TR" sz="3200" b="1">
              <a:solidFill>
                <a:srgbClr val="333399"/>
              </a:solidFill>
            </a:endParaRPr>
          </a:p>
        </p:txBody>
      </p:sp>
      <p:sp>
        <p:nvSpPr>
          <p:cNvPr id="24579" name="Rectangle 3"/>
          <p:cNvSpPr>
            <a:spLocks noGrp="1" noChangeArrowheads="1"/>
          </p:cNvSpPr>
          <p:nvPr>
            <p:ph type="body" sz="half" idx="4294967295"/>
          </p:nvPr>
        </p:nvSpPr>
        <p:spPr>
          <a:xfrm>
            <a:off x="354013" y="1143000"/>
            <a:ext cx="8435975" cy="749300"/>
          </a:xfrm>
        </p:spPr>
        <p:txBody>
          <a:bodyPr/>
          <a:lstStyle/>
          <a:p>
            <a:pPr marL="273050" indent="-273050" algn="just" eaLnBrk="1" hangingPunct="1"/>
            <a:r>
              <a:rPr lang="tr-TR" sz="2800"/>
              <a:t>Heat capacity C can be found by differentiating the average </a:t>
            </a:r>
            <a:r>
              <a:rPr lang="en-US" sz="2800"/>
              <a:t>phonon </a:t>
            </a:r>
            <a:r>
              <a:rPr lang="tr-TR" sz="2800"/>
              <a:t>energy</a:t>
            </a:r>
          </a:p>
        </p:txBody>
      </p:sp>
      <p:graphicFrame>
        <p:nvGraphicFramePr>
          <p:cNvPr id="24580" name="Object 2"/>
          <p:cNvGraphicFramePr>
            <a:graphicFrameLocks noGrp="1" noChangeAspect="1"/>
          </p:cNvGraphicFramePr>
          <p:nvPr>
            <p:ph sz="quarter" idx="4294967295"/>
          </p:nvPr>
        </p:nvGraphicFramePr>
        <p:xfrm>
          <a:off x="2971800" y="2220913"/>
          <a:ext cx="2897188" cy="979487"/>
        </p:xfrm>
        <a:graphic>
          <a:graphicData uri="http://schemas.openxmlformats.org/presentationml/2006/ole">
            <mc:AlternateContent xmlns:mc="http://schemas.openxmlformats.org/markup-compatibility/2006">
              <mc:Choice xmlns:v="urn:schemas-microsoft-com:vml" Requires="v">
                <p:oleObj name="Denklem" r:id="rId3" imgW="1231366" imgH="444307" progId="Equation.3">
                  <p:embed/>
                </p:oleObj>
              </mc:Choice>
              <mc:Fallback>
                <p:oleObj name="Denklem" r:id="rId3" imgW="1231366" imgH="444307" progId="Equation.3">
                  <p:embed/>
                  <p:pic>
                    <p:nvPicPr>
                      <p:cNvPr id="2458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20913"/>
                        <a:ext cx="2897188"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3"/>
          <p:cNvGraphicFramePr>
            <a:graphicFrameLocks noGrp="1" noChangeAspect="1"/>
          </p:cNvGraphicFramePr>
          <p:nvPr>
            <p:ph sz="quarter" idx="4294967295"/>
          </p:nvPr>
        </p:nvGraphicFramePr>
        <p:xfrm>
          <a:off x="838200" y="3443288"/>
          <a:ext cx="3024188" cy="1544637"/>
        </p:xfrm>
        <a:graphic>
          <a:graphicData uri="http://schemas.openxmlformats.org/presentationml/2006/ole">
            <mc:AlternateContent xmlns:mc="http://schemas.openxmlformats.org/markup-compatibility/2006">
              <mc:Choice xmlns:v="urn:schemas-microsoft-com:vml" Requires="v">
                <p:oleObj name="Equation" r:id="rId5" imgW="1803400" imgH="850900" progId="Equation.DSMT4">
                  <p:embed/>
                </p:oleObj>
              </mc:Choice>
              <mc:Fallback>
                <p:oleObj name="Equation" r:id="rId5" imgW="1803400" imgH="850900" progId="Equation.DSMT4">
                  <p:embed/>
                  <p:pic>
                    <p:nvPicPr>
                      <p:cNvPr id="2458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443288"/>
                        <a:ext cx="3024188"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4953000" y="3683000"/>
          <a:ext cx="3302000" cy="1371600"/>
        </p:xfrm>
        <a:graphic>
          <a:graphicData uri="http://schemas.openxmlformats.org/presentationml/2006/ole">
            <mc:AlternateContent xmlns:mc="http://schemas.openxmlformats.org/markup-compatibility/2006">
              <mc:Choice xmlns:v="urn:schemas-microsoft-com:vml" Requires="v">
                <p:oleObj name="Equation" r:id="rId7" imgW="1651000" imgH="685800" progId="Equation.DSMT4">
                  <p:embed/>
                </p:oleObj>
              </mc:Choice>
              <mc:Fallback>
                <p:oleObj name="Equation" r:id="rId7" imgW="1651000" imgH="685800" progId="Equation.DSMT4">
                  <p:embed/>
                  <p:pic>
                    <p:nvPicPr>
                      <p:cNvPr id="1229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683000"/>
                        <a:ext cx="3302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2133600" y="5435600"/>
          <a:ext cx="990600" cy="787400"/>
        </p:xfrm>
        <a:graphic>
          <a:graphicData uri="http://schemas.openxmlformats.org/presentationml/2006/ole">
            <mc:AlternateContent xmlns:mc="http://schemas.openxmlformats.org/markup-compatibility/2006">
              <mc:Choice xmlns:v="urn:schemas-microsoft-com:vml" Requires="v">
                <p:oleObj name="Equation" r:id="rId9" imgW="495085" imgH="393529" progId="Equation.DSMT4">
                  <p:embed/>
                </p:oleObj>
              </mc:Choice>
              <mc:Fallback>
                <p:oleObj name="Equation" r:id="rId9" imgW="495085" imgH="393529" progId="Equation.DSMT4">
                  <p:embed/>
                  <p:pic>
                    <p:nvPicPr>
                      <p:cNvPr id="1229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5435600"/>
                        <a:ext cx="9906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6620" name="AutoShape 12"/>
          <p:cNvSpPr>
            <a:spLocks noChangeArrowheads="1"/>
          </p:cNvSpPr>
          <p:nvPr/>
        </p:nvSpPr>
        <p:spPr bwMode="auto">
          <a:xfrm>
            <a:off x="4186238" y="3887788"/>
            <a:ext cx="504825" cy="215900"/>
          </a:xfrm>
          <a:prstGeom prst="rightArrow">
            <a:avLst>
              <a:gd name="adj1" fmla="val 50000"/>
              <a:gd name="adj2" fmla="val 58456"/>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tr-TR">
              <a:solidFill>
                <a:srgbClr val="000000"/>
              </a:solidFill>
            </a:endParaRPr>
          </a:p>
        </p:txBody>
      </p:sp>
      <p:sp>
        <p:nvSpPr>
          <p:cNvPr id="12298" name="Text Box 13"/>
          <p:cNvSpPr txBox="1">
            <a:spLocks noChangeArrowheads="1"/>
          </p:cNvSpPr>
          <p:nvPr/>
        </p:nvSpPr>
        <p:spPr bwMode="auto">
          <a:xfrm>
            <a:off x="1066800" y="5588000"/>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tr-TR" sz="2000"/>
              <a:t>Let</a:t>
            </a:r>
          </a:p>
        </p:txBody>
      </p:sp>
      <p:sp>
        <p:nvSpPr>
          <p:cNvPr id="2" name="TextBox 1">
            <a:extLst>
              <a:ext uri="{FF2B5EF4-FFF2-40B4-BE49-F238E27FC236}">
                <a16:creationId xmlns:a16="http://schemas.microsoft.com/office/drawing/2014/main" id="{6A6E4D68-2F4E-4709-9BEE-A5C9C13A05B6}"/>
              </a:ext>
            </a:extLst>
          </p:cNvPr>
          <p:cNvSpPr txBox="1"/>
          <p:nvPr/>
        </p:nvSpPr>
        <p:spPr>
          <a:xfrm>
            <a:off x="2857500" y="5996026"/>
            <a:ext cx="533400" cy="276999"/>
          </a:xfrm>
          <a:prstGeom prst="rect">
            <a:avLst/>
          </a:prstGeom>
          <a:noFill/>
        </p:spPr>
        <p:txBody>
          <a:bodyPr wrap="square" rtlCol="0">
            <a:spAutoFit/>
          </a:bodyPr>
          <a:lstStyle/>
          <a:p>
            <a:r>
              <a:rPr lang="en-US" sz="1200" i="1" dirty="0"/>
              <a:t>B</a:t>
            </a:r>
          </a:p>
        </p:txBody>
      </p:sp>
    </p:spTree>
    <p:extLst>
      <p:ext uri="{BB962C8B-B14F-4D97-AF65-F5344CB8AC3E}">
        <p14:creationId xmlns:p14="http://schemas.microsoft.com/office/powerpoint/2010/main" val="3938818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66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0" grpId="0" animBg="1"/>
      <p:bldP spid="12298"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152400"/>
            <a:ext cx="8229600" cy="792163"/>
          </a:xfrm>
        </p:spPr>
        <p:txBody>
          <a:bodyPr lIns="0" rIns="0" bIns="0" anchor="b"/>
          <a:lstStyle/>
          <a:p>
            <a:pPr eaLnBrk="1" hangingPunct="1"/>
            <a:r>
              <a:rPr lang="tr-TR" sz="3200" b="1">
                <a:solidFill>
                  <a:srgbClr val="333399"/>
                </a:solidFill>
              </a:rPr>
              <a:t>Heat Capacity C</a:t>
            </a:r>
            <a:r>
              <a:rPr lang="en-US" sz="3200" b="1">
                <a:solidFill>
                  <a:srgbClr val="333399"/>
                </a:solidFill>
              </a:rPr>
              <a:t> (Einstein Model)</a:t>
            </a:r>
            <a:endParaRPr lang="tr-TR" sz="3200" b="1">
              <a:solidFill>
                <a:srgbClr val="333399"/>
              </a:solidFill>
            </a:endParaRPr>
          </a:p>
        </p:txBody>
      </p:sp>
      <p:sp>
        <p:nvSpPr>
          <p:cNvPr id="24579" name="Rectangle 3"/>
          <p:cNvSpPr>
            <a:spLocks noGrp="1" noChangeArrowheads="1"/>
          </p:cNvSpPr>
          <p:nvPr>
            <p:ph type="body" sz="half" idx="4294967295"/>
          </p:nvPr>
        </p:nvSpPr>
        <p:spPr>
          <a:xfrm>
            <a:off x="354013" y="1143000"/>
            <a:ext cx="8435975" cy="749300"/>
          </a:xfrm>
        </p:spPr>
        <p:txBody>
          <a:bodyPr/>
          <a:lstStyle/>
          <a:p>
            <a:pPr marL="273050" indent="-273050" algn="just" eaLnBrk="1" hangingPunct="1"/>
            <a:r>
              <a:rPr lang="tr-TR" sz="2800"/>
              <a:t>Heat capacity C can be found by differentiating the average </a:t>
            </a:r>
            <a:r>
              <a:rPr lang="en-US" sz="2800"/>
              <a:t>phonon </a:t>
            </a:r>
            <a:r>
              <a:rPr lang="tr-TR" sz="2800"/>
              <a:t>energy</a:t>
            </a:r>
          </a:p>
        </p:txBody>
      </p:sp>
      <p:graphicFrame>
        <p:nvGraphicFramePr>
          <p:cNvPr id="24580" name="Object 2"/>
          <p:cNvGraphicFramePr>
            <a:graphicFrameLocks noGrp="1" noChangeAspect="1"/>
          </p:cNvGraphicFramePr>
          <p:nvPr>
            <p:ph sz="quarter" idx="4294967295"/>
          </p:nvPr>
        </p:nvGraphicFramePr>
        <p:xfrm>
          <a:off x="2971800" y="2220913"/>
          <a:ext cx="2897188" cy="979487"/>
        </p:xfrm>
        <a:graphic>
          <a:graphicData uri="http://schemas.openxmlformats.org/presentationml/2006/ole">
            <mc:AlternateContent xmlns:mc="http://schemas.openxmlformats.org/markup-compatibility/2006">
              <mc:Choice xmlns:v="urn:schemas-microsoft-com:vml" Requires="v">
                <p:oleObj name="Denklem" r:id="rId3" imgW="1231366" imgH="444307" progId="Equation.3">
                  <p:embed/>
                </p:oleObj>
              </mc:Choice>
              <mc:Fallback>
                <p:oleObj name="Denklem" r:id="rId3" imgW="1231366" imgH="444307"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20913"/>
                        <a:ext cx="2897188"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3"/>
          <p:cNvGraphicFramePr>
            <a:graphicFrameLocks noGrp="1" noChangeAspect="1"/>
          </p:cNvGraphicFramePr>
          <p:nvPr>
            <p:ph sz="quarter" idx="4294967295"/>
          </p:nvPr>
        </p:nvGraphicFramePr>
        <p:xfrm>
          <a:off x="838200" y="3443288"/>
          <a:ext cx="3024188" cy="1544637"/>
        </p:xfrm>
        <a:graphic>
          <a:graphicData uri="http://schemas.openxmlformats.org/presentationml/2006/ole">
            <mc:AlternateContent xmlns:mc="http://schemas.openxmlformats.org/markup-compatibility/2006">
              <mc:Choice xmlns:v="urn:schemas-microsoft-com:vml" Requires="v">
                <p:oleObj name="Equation" r:id="rId5" imgW="1803400" imgH="850900" progId="Equation.DSMT4">
                  <p:embed/>
                </p:oleObj>
              </mc:Choice>
              <mc:Fallback>
                <p:oleObj name="Equation" r:id="rId5" imgW="1803400" imgH="850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443288"/>
                        <a:ext cx="3024188"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4953000" y="3683000"/>
          <a:ext cx="3302000" cy="1371600"/>
        </p:xfrm>
        <a:graphic>
          <a:graphicData uri="http://schemas.openxmlformats.org/presentationml/2006/ole">
            <mc:AlternateContent xmlns:mc="http://schemas.openxmlformats.org/markup-compatibility/2006">
              <mc:Choice xmlns:v="urn:schemas-microsoft-com:vml" Requires="v">
                <p:oleObj name="Equation" r:id="rId7" imgW="1651000" imgH="685800" progId="Equation.DSMT4">
                  <p:embed/>
                </p:oleObj>
              </mc:Choice>
              <mc:Fallback>
                <p:oleObj name="Equation" r:id="rId7" imgW="1651000" imgH="6858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683000"/>
                        <a:ext cx="3302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3638662874"/>
              </p:ext>
            </p:extLst>
          </p:nvPr>
        </p:nvGraphicFramePr>
        <p:xfrm>
          <a:off x="2133600" y="5435600"/>
          <a:ext cx="990600" cy="787400"/>
        </p:xfrm>
        <a:graphic>
          <a:graphicData uri="http://schemas.openxmlformats.org/presentationml/2006/ole">
            <mc:AlternateContent xmlns:mc="http://schemas.openxmlformats.org/markup-compatibility/2006">
              <mc:Choice xmlns:v="urn:schemas-microsoft-com:vml" Requires="v">
                <p:oleObj name="Equation" r:id="rId9" imgW="495085" imgH="393529" progId="Equation.DSMT4">
                  <p:embed/>
                </p:oleObj>
              </mc:Choice>
              <mc:Fallback>
                <p:oleObj name="Equation" r:id="rId9" imgW="495085" imgH="393529"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5435600"/>
                        <a:ext cx="9906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4572000" y="5283200"/>
          <a:ext cx="2895600" cy="1270000"/>
        </p:xfrm>
        <a:graphic>
          <a:graphicData uri="http://schemas.openxmlformats.org/presentationml/2006/ole">
            <mc:AlternateContent xmlns:mc="http://schemas.openxmlformats.org/markup-compatibility/2006">
              <mc:Choice xmlns:v="urn:schemas-microsoft-com:vml" Requires="v">
                <p:oleObj name="Equation" r:id="rId11" imgW="1447172" imgH="634725" progId="Equation.DSMT4">
                  <p:embed/>
                </p:oleObj>
              </mc:Choice>
              <mc:Fallback>
                <p:oleObj name="Equation" r:id="rId11" imgW="1447172" imgH="634725"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5283200"/>
                        <a:ext cx="28956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6620" name="AutoShape 12"/>
          <p:cNvSpPr>
            <a:spLocks noChangeArrowheads="1"/>
          </p:cNvSpPr>
          <p:nvPr/>
        </p:nvSpPr>
        <p:spPr bwMode="auto">
          <a:xfrm>
            <a:off x="4186238" y="3887788"/>
            <a:ext cx="504825" cy="215900"/>
          </a:xfrm>
          <a:prstGeom prst="rightArrow">
            <a:avLst>
              <a:gd name="adj1" fmla="val 50000"/>
              <a:gd name="adj2" fmla="val 58456"/>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tr-TR">
              <a:solidFill>
                <a:srgbClr val="000000"/>
              </a:solidFill>
            </a:endParaRPr>
          </a:p>
        </p:txBody>
      </p:sp>
      <p:sp>
        <p:nvSpPr>
          <p:cNvPr id="12298" name="Text Box 13"/>
          <p:cNvSpPr txBox="1">
            <a:spLocks noChangeArrowheads="1"/>
          </p:cNvSpPr>
          <p:nvPr/>
        </p:nvSpPr>
        <p:spPr bwMode="auto">
          <a:xfrm>
            <a:off x="1066800" y="5588000"/>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tr-TR" sz="2000"/>
              <a:t>Let</a:t>
            </a:r>
          </a:p>
        </p:txBody>
      </p:sp>
      <p:sp>
        <p:nvSpPr>
          <p:cNvPr id="196623" name="AutoShape 15"/>
          <p:cNvSpPr>
            <a:spLocks noChangeArrowheads="1"/>
          </p:cNvSpPr>
          <p:nvPr/>
        </p:nvSpPr>
        <p:spPr bwMode="auto">
          <a:xfrm>
            <a:off x="3576638" y="5553075"/>
            <a:ext cx="504825" cy="287338"/>
          </a:xfrm>
          <a:prstGeom prst="rightArrow">
            <a:avLst>
              <a:gd name="adj1" fmla="val 50000"/>
              <a:gd name="adj2" fmla="val 43923"/>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tr-TR">
              <a:solidFill>
                <a:srgbClr val="000000"/>
              </a:solidFill>
            </a:endParaRPr>
          </a:p>
        </p:txBody>
      </p:sp>
      <p:sp>
        <p:nvSpPr>
          <p:cNvPr id="2" name="TextBox 1">
            <a:extLst>
              <a:ext uri="{FF2B5EF4-FFF2-40B4-BE49-F238E27FC236}">
                <a16:creationId xmlns:a16="http://schemas.microsoft.com/office/drawing/2014/main" id="{6A6E4D68-2F4E-4709-9BEE-A5C9C13A05B6}"/>
              </a:ext>
            </a:extLst>
          </p:cNvPr>
          <p:cNvSpPr txBox="1"/>
          <p:nvPr/>
        </p:nvSpPr>
        <p:spPr>
          <a:xfrm>
            <a:off x="2857500" y="5996026"/>
            <a:ext cx="533400" cy="276999"/>
          </a:xfrm>
          <a:prstGeom prst="rect">
            <a:avLst/>
          </a:prstGeom>
          <a:noFill/>
        </p:spPr>
        <p:txBody>
          <a:bodyPr wrap="square" rtlCol="0">
            <a:spAutoFit/>
          </a:bodyPr>
          <a:lstStyle/>
          <a:p>
            <a:r>
              <a:rPr lang="en-US" sz="1200" i="1" dirty="0"/>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66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6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0" grpId="0" animBg="1"/>
      <p:bldP spid="12298" grpId="0"/>
      <p:bldP spid="196623"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2"/>
          <p:cNvGraphicFramePr>
            <a:graphicFrameLocks noChangeAspect="1"/>
          </p:cNvGraphicFramePr>
          <p:nvPr/>
        </p:nvGraphicFramePr>
        <p:xfrm>
          <a:off x="4360840" y="490240"/>
          <a:ext cx="3290124" cy="1443037"/>
        </p:xfrm>
        <a:graphic>
          <a:graphicData uri="http://schemas.openxmlformats.org/presentationml/2006/ole">
            <mc:AlternateContent xmlns:mc="http://schemas.openxmlformats.org/markup-compatibility/2006">
              <mc:Choice xmlns:v="urn:schemas-microsoft-com:vml" Requires="v">
                <p:oleObj name="Equation" r:id="rId2" imgW="1447172" imgH="634725" progId="Equation.DSMT4">
                  <p:embed/>
                </p:oleObj>
              </mc:Choice>
              <mc:Fallback>
                <p:oleObj name="Equation" r:id="rId2" imgW="1447172" imgH="634725" progId="Equation.DSMT4">
                  <p:embed/>
                  <p:pic>
                    <p:nvPicPr>
                      <p:cNvPr id="2560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40" y="490240"/>
                        <a:ext cx="3290124" cy="1443037"/>
                      </a:xfrm>
                      <a:prstGeom prst="rect">
                        <a:avLst/>
                      </a:prstGeom>
                      <a:noFill/>
                      <a:ln>
                        <a:noFill/>
                      </a:ln>
                      <a:effectLst/>
                    </p:spPr>
                  </p:pic>
                </p:oleObj>
              </mc:Fallback>
            </mc:AlternateContent>
          </a:graphicData>
        </a:graphic>
      </p:graphicFrame>
      <p:sp>
        <p:nvSpPr>
          <p:cNvPr id="25604" name="Line 12"/>
          <p:cNvSpPr>
            <a:spLocks noChangeShapeType="1"/>
          </p:cNvSpPr>
          <p:nvPr/>
        </p:nvSpPr>
        <p:spPr bwMode="auto">
          <a:xfrm flipV="1">
            <a:off x="539750" y="3860800"/>
            <a:ext cx="0" cy="1800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5" name="Line 13"/>
          <p:cNvSpPr>
            <a:spLocks noChangeShapeType="1"/>
          </p:cNvSpPr>
          <p:nvPr/>
        </p:nvSpPr>
        <p:spPr bwMode="auto">
          <a:xfrm>
            <a:off x="539750" y="5661025"/>
            <a:ext cx="28797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6" name="Freeform 14"/>
          <p:cNvSpPr>
            <a:spLocks/>
          </p:cNvSpPr>
          <p:nvPr/>
        </p:nvSpPr>
        <p:spPr bwMode="auto">
          <a:xfrm>
            <a:off x="539750" y="4216400"/>
            <a:ext cx="2303463" cy="1485900"/>
          </a:xfrm>
          <a:custGeom>
            <a:avLst/>
            <a:gdLst>
              <a:gd name="T0" fmla="*/ 0 w 1451"/>
              <a:gd name="T1" fmla="*/ 2147483646 h 936"/>
              <a:gd name="T2" fmla="*/ 2147483646 w 1451"/>
              <a:gd name="T3" fmla="*/ 2147483646 h 936"/>
              <a:gd name="T4" fmla="*/ 2147483646 w 1451"/>
              <a:gd name="T5" fmla="*/ 2147483646 h 936"/>
              <a:gd name="T6" fmla="*/ 2147483646 w 1451"/>
              <a:gd name="T7" fmla="*/ 2147483646 h 936"/>
              <a:gd name="T8" fmla="*/ 0 60000 65536"/>
              <a:gd name="T9" fmla="*/ 0 60000 65536"/>
              <a:gd name="T10" fmla="*/ 0 60000 65536"/>
              <a:gd name="T11" fmla="*/ 0 60000 65536"/>
              <a:gd name="T12" fmla="*/ 0 w 1451"/>
              <a:gd name="T13" fmla="*/ 0 h 936"/>
              <a:gd name="T14" fmla="*/ 1451 w 1451"/>
              <a:gd name="T15" fmla="*/ 936 h 936"/>
            </a:gdLst>
            <a:ahLst/>
            <a:cxnLst>
              <a:cxn ang="T8">
                <a:pos x="T0" y="T1"/>
              </a:cxn>
              <a:cxn ang="T9">
                <a:pos x="T2" y="T3"/>
              </a:cxn>
              <a:cxn ang="T10">
                <a:pos x="T4" y="T5"/>
              </a:cxn>
              <a:cxn ang="T11">
                <a:pos x="T6" y="T7"/>
              </a:cxn>
            </a:cxnLst>
            <a:rect l="T12" t="T13" r="T14" b="T15"/>
            <a:pathLst>
              <a:path w="1451" h="936">
                <a:moveTo>
                  <a:pt x="0" y="911"/>
                </a:moveTo>
                <a:cubicBezTo>
                  <a:pt x="59" y="894"/>
                  <a:pt x="227" y="936"/>
                  <a:pt x="356" y="807"/>
                </a:cubicBezTo>
                <a:cubicBezTo>
                  <a:pt x="485" y="678"/>
                  <a:pt x="592" y="268"/>
                  <a:pt x="775" y="134"/>
                </a:cubicBezTo>
                <a:cubicBezTo>
                  <a:pt x="958" y="0"/>
                  <a:pt x="1338" y="26"/>
                  <a:pt x="1451" y="4"/>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7" name="Line 15"/>
          <p:cNvSpPr>
            <a:spLocks noChangeShapeType="1"/>
          </p:cNvSpPr>
          <p:nvPr/>
        </p:nvSpPr>
        <p:spPr bwMode="auto">
          <a:xfrm>
            <a:off x="533400" y="4191000"/>
            <a:ext cx="2447925" cy="0"/>
          </a:xfrm>
          <a:prstGeom prst="line">
            <a:avLst/>
          </a:prstGeom>
          <a:noFill/>
          <a:ln w="76200">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5611" name="Object 4"/>
          <p:cNvGraphicFramePr>
            <a:graphicFrameLocks noChangeAspect="1"/>
          </p:cNvGraphicFramePr>
          <p:nvPr/>
        </p:nvGraphicFramePr>
        <p:xfrm>
          <a:off x="3492500" y="5516563"/>
          <a:ext cx="279400" cy="330200"/>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2561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5516563"/>
                        <a:ext cx="279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2" name="Object 5"/>
          <p:cNvGraphicFramePr>
            <a:graphicFrameLocks noChangeAspect="1"/>
          </p:cNvGraphicFramePr>
          <p:nvPr/>
        </p:nvGraphicFramePr>
        <p:xfrm>
          <a:off x="179388" y="4005263"/>
          <a:ext cx="355600" cy="457200"/>
        </p:xfrm>
        <a:graphic>
          <a:graphicData uri="http://schemas.openxmlformats.org/presentationml/2006/ole">
            <mc:AlternateContent xmlns:mc="http://schemas.openxmlformats.org/markup-compatibility/2006">
              <mc:Choice xmlns:v="urn:schemas-microsoft-com:vml" Requires="v">
                <p:oleObj name="Equation" r:id="rId6" imgW="177646" imgH="228402" progId="Equation.DSMT4">
                  <p:embed/>
                </p:oleObj>
              </mc:Choice>
              <mc:Fallback>
                <p:oleObj name="Equation" r:id="rId6" imgW="177646" imgH="228402" progId="Equation.DSMT4">
                  <p:embed/>
                  <p:pic>
                    <p:nvPicPr>
                      <p:cNvPr id="25612"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4005263"/>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3" name="Object 6"/>
          <p:cNvGraphicFramePr>
            <a:graphicFrameLocks noChangeAspect="1"/>
          </p:cNvGraphicFramePr>
          <p:nvPr/>
        </p:nvGraphicFramePr>
        <p:xfrm>
          <a:off x="1619250" y="5734050"/>
          <a:ext cx="533400" cy="863600"/>
        </p:xfrm>
        <a:graphic>
          <a:graphicData uri="http://schemas.openxmlformats.org/presentationml/2006/ole">
            <mc:AlternateContent xmlns:mc="http://schemas.openxmlformats.org/markup-compatibility/2006">
              <mc:Choice xmlns:v="urn:schemas-microsoft-com:vml" Requires="v">
                <p:oleObj name="Equation" r:id="rId8" imgW="266469" imgH="431425" progId="Equation.DSMT4">
                  <p:embed/>
                </p:oleObj>
              </mc:Choice>
              <mc:Fallback>
                <p:oleObj name="Equation" r:id="rId8" imgW="266469" imgH="431425" progId="Equation.DSMT4">
                  <p:embed/>
                  <p:pic>
                    <p:nvPicPr>
                      <p:cNvPr id="25613"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5734050"/>
                        <a:ext cx="533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4" name="Line 22"/>
          <p:cNvSpPr>
            <a:spLocks noChangeShapeType="1"/>
          </p:cNvSpPr>
          <p:nvPr/>
        </p:nvSpPr>
        <p:spPr bwMode="auto">
          <a:xfrm>
            <a:off x="1835150" y="5589588"/>
            <a:ext cx="0" cy="144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5" name="Text Box 23"/>
          <p:cNvSpPr txBox="1">
            <a:spLocks noChangeArrowheads="1"/>
          </p:cNvSpPr>
          <p:nvPr/>
        </p:nvSpPr>
        <p:spPr bwMode="auto">
          <a:xfrm>
            <a:off x="4500563" y="4076700"/>
            <a:ext cx="4319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tr-TR" sz="1800"/>
          </a:p>
        </p:txBody>
      </p:sp>
      <p:sp>
        <p:nvSpPr>
          <p:cNvPr id="25616" name="Text Box 24"/>
          <p:cNvSpPr txBox="1">
            <a:spLocks noChangeArrowheads="1"/>
          </p:cNvSpPr>
          <p:nvPr/>
        </p:nvSpPr>
        <p:spPr bwMode="auto">
          <a:xfrm>
            <a:off x="4321175" y="3236390"/>
            <a:ext cx="4714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tr-TR" sz="2400" dirty="0"/>
              <a:t>Specific heat</a:t>
            </a:r>
            <a:r>
              <a:rPr lang="en-US" sz="2400" dirty="0"/>
              <a:t> in this approximation</a:t>
            </a:r>
            <a:r>
              <a:rPr lang="tr-TR" sz="2400" dirty="0"/>
              <a:t> </a:t>
            </a:r>
            <a:r>
              <a:rPr lang="tr-TR" sz="2400" dirty="0">
                <a:solidFill>
                  <a:srgbClr val="FF0000"/>
                </a:solidFill>
              </a:rPr>
              <a:t>vanishes exponentially at low T</a:t>
            </a:r>
            <a:r>
              <a:rPr lang="en-US" sz="2400" dirty="0">
                <a:solidFill>
                  <a:srgbClr val="FF0000"/>
                </a:solidFill>
              </a:rPr>
              <a:t> </a:t>
            </a:r>
            <a:r>
              <a:rPr lang="tr-TR" sz="2400" dirty="0"/>
              <a:t>and </a:t>
            </a:r>
            <a:r>
              <a:rPr lang="tr-TR" sz="2400" dirty="0">
                <a:solidFill>
                  <a:srgbClr val="00B050"/>
                </a:solidFill>
              </a:rPr>
              <a:t>tends to classical value at high</a:t>
            </a:r>
            <a:r>
              <a:rPr lang="tr-TR" sz="2400" dirty="0"/>
              <a:t> temperatures.</a:t>
            </a:r>
            <a:endParaRPr lang="en-US" sz="2400" dirty="0"/>
          </a:p>
        </p:txBody>
      </p:sp>
      <p:graphicFrame>
        <p:nvGraphicFramePr>
          <p:cNvPr id="25618" name="Object 9"/>
          <p:cNvGraphicFramePr>
            <a:graphicFrameLocks noChangeAspect="1"/>
          </p:cNvGraphicFramePr>
          <p:nvPr/>
        </p:nvGraphicFramePr>
        <p:xfrm>
          <a:off x="7036883" y="2025664"/>
          <a:ext cx="1065213" cy="846955"/>
        </p:xfrm>
        <a:graphic>
          <a:graphicData uri="http://schemas.openxmlformats.org/presentationml/2006/ole">
            <mc:AlternateContent xmlns:mc="http://schemas.openxmlformats.org/markup-compatibility/2006">
              <mc:Choice xmlns:v="urn:schemas-microsoft-com:vml" Requires="v">
                <p:oleObj name="Equation" r:id="rId10" imgW="495085" imgH="393529" progId="Equation.DSMT4">
                  <p:embed/>
                </p:oleObj>
              </mc:Choice>
              <mc:Fallback>
                <p:oleObj name="Equation" r:id="rId10" imgW="495085" imgH="393529" progId="Equation.DSMT4">
                  <p:embed/>
                  <p:pic>
                    <p:nvPicPr>
                      <p:cNvPr id="25618"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6883" y="2025664"/>
                        <a:ext cx="1065213" cy="846955"/>
                      </a:xfrm>
                      <a:prstGeom prst="rect">
                        <a:avLst/>
                      </a:prstGeom>
                      <a:noFill/>
                      <a:ln>
                        <a:noFill/>
                      </a:ln>
                      <a:effectLst/>
                    </p:spPr>
                  </p:pic>
                </p:oleObj>
              </mc:Fallback>
            </mc:AlternateContent>
          </a:graphicData>
        </a:graphic>
      </p:graphicFrame>
      <p:sp>
        <p:nvSpPr>
          <p:cNvPr id="25619" name="Text Box 29"/>
          <p:cNvSpPr txBox="1">
            <a:spLocks noChangeArrowheads="1"/>
          </p:cNvSpPr>
          <p:nvPr/>
        </p:nvSpPr>
        <p:spPr bwMode="auto">
          <a:xfrm>
            <a:off x="6013187" y="2166641"/>
            <a:ext cx="10715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tr-TR" sz="2200" dirty="0"/>
              <a:t>where</a:t>
            </a:r>
          </a:p>
        </p:txBody>
      </p:sp>
      <p:sp>
        <p:nvSpPr>
          <p:cNvPr id="21" name="TextBox 20">
            <a:extLst>
              <a:ext uri="{FF2B5EF4-FFF2-40B4-BE49-F238E27FC236}">
                <a16:creationId xmlns:a16="http://schemas.microsoft.com/office/drawing/2014/main" id="{91E60273-5843-463A-9BBD-08B3CAD409C6}"/>
              </a:ext>
            </a:extLst>
          </p:cNvPr>
          <p:cNvSpPr txBox="1"/>
          <p:nvPr/>
        </p:nvSpPr>
        <p:spPr>
          <a:xfrm>
            <a:off x="7798883" y="2593679"/>
            <a:ext cx="533400" cy="369332"/>
          </a:xfrm>
          <a:prstGeom prst="rect">
            <a:avLst/>
          </a:prstGeom>
          <a:noFill/>
        </p:spPr>
        <p:txBody>
          <a:bodyPr wrap="square" rtlCol="0">
            <a:spAutoFit/>
          </a:bodyPr>
          <a:lstStyle/>
          <a:p>
            <a:r>
              <a:rPr lang="en-US" i="1" dirty="0"/>
              <a:t>B</a:t>
            </a:r>
          </a:p>
        </p:txBody>
      </p:sp>
      <p:graphicFrame>
        <p:nvGraphicFramePr>
          <p:cNvPr id="22" name="Object 8">
            <a:extLst>
              <a:ext uri="{FF2B5EF4-FFF2-40B4-BE49-F238E27FC236}">
                <a16:creationId xmlns:a16="http://schemas.microsoft.com/office/drawing/2014/main" id="{75788E61-1534-40C3-B644-B4ACF6F05A23}"/>
              </a:ext>
            </a:extLst>
          </p:cNvPr>
          <p:cNvGraphicFramePr>
            <a:graphicFrameLocks noChangeAspect="1"/>
          </p:cNvGraphicFramePr>
          <p:nvPr/>
        </p:nvGraphicFramePr>
        <p:xfrm>
          <a:off x="413543" y="951686"/>
          <a:ext cx="252413" cy="428625"/>
        </p:xfrm>
        <a:graphic>
          <a:graphicData uri="http://schemas.openxmlformats.org/presentationml/2006/ole">
            <mc:AlternateContent xmlns:mc="http://schemas.openxmlformats.org/markup-compatibility/2006">
              <mc:Choice xmlns:v="urn:schemas-microsoft-com:vml" Requires="v">
                <p:oleObj name="Denklem" r:id="rId12" imgW="126780" imgH="215526" progId="Equation.3">
                  <p:embed/>
                </p:oleObj>
              </mc:Choice>
              <mc:Fallback>
                <p:oleObj name="Denklem" r:id="rId12" imgW="126780" imgH="215526" progId="Equation.3">
                  <p:embed/>
                  <p:pic>
                    <p:nvPicPr>
                      <p:cNvPr id="22" name="Object 8">
                        <a:extLst>
                          <a:ext uri="{FF2B5EF4-FFF2-40B4-BE49-F238E27FC236}">
                            <a16:creationId xmlns:a16="http://schemas.microsoft.com/office/drawing/2014/main" id="{75788E61-1534-40C3-B644-B4ACF6F05A2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543" y="951686"/>
                        <a:ext cx="25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22">
            <a:extLst>
              <a:ext uri="{FF2B5EF4-FFF2-40B4-BE49-F238E27FC236}">
                <a16:creationId xmlns:a16="http://schemas.microsoft.com/office/drawing/2014/main" id="{5F2B3AE0-5FD4-4089-9F76-7B6FBE758D70}"/>
              </a:ext>
            </a:extLst>
          </p:cNvPr>
          <p:cNvGrpSpPr>
            <a:grpSpLocks/>
          </p:cNvGrpSpPr>
          <p:nvPr/>
        </p:nvGrpSpPr>
        <p:grpSpPr bwMode="auto">
          <a:xfrm>
            <a:off x="108743" y="646886"/>
            <a:ext cx="3581400" cy="2208213"/>
            <a:chOff x="192" y="193"/>
            <a:chExt cx="2807" cy="1756"/>
          </a:xfrm>
        </p:grpSpPr>
        <p:sp>
          <p:nvSpPr>
            <p:cNvPr id="24" name="Line 23">
              <a:extLst>
                <a:ext uri="{FF2B5EF4-FFF2-40B4-BE49-F238E27FC236}">
                  <a16:creationId xmlns:a16="http://schemas.microsoft.com/office/drawing/2014/main" id="{E2B3EB80-339F-41E6-8EF2-A9C55F9FF17B}"/>
                </a:ext>
              </a:extLst>
            </p:cNvPr>
            <p:cNvSpPr>
              <a:spLocks noChangeShapeType="1"/>
            </p:cNvSpPr>
            <p:nvPr/>
          </p:nvSpPr>
          <p:spPr bwMode="auto">
            <a:xfrm flipV="1">
              <a:off x="720" y="223"/>
              <a:ext cx="0" cy="16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
              <a:extLst>
                <a:ext uri="{FF2B5EF4-FFF2-40B4-BE49-F238E27FC236}">
                  <a16:creationId xmlns:a16="http://schemas.microsoft.com/office/drawing/2014/main" id="{1FD48A6F-8E09-440C-84AA-AF7ED56961BD}"/>
                </a:ext>
              </a:extLst>
            </p:cNvPr>
            <p:cNvSpPr>
              <a:spLocks noChangeShapeType="1"/>
            </p:cNvSpPr>
            <p:nvPr/>
          </p:nvSpPr>
          <p:spPr bwMode="auto">
            <a:xfrm>
              <a:off x="720" y="1855"/>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5">
              <a:extLst>
                <a:ext uri="{FF2B5EF4-FFF2-40B4-BE49-F238E27FC236}">
                  <a16:creationId xmlns:a16="http://schemas.microsoft.com/office/drawing/2014/main" id="{F89073BC-812F-451A-ADD8-9D94089504EA}"/>
                </a:ext>
              </a:extLst>
            </p:cNvPr>
            <p:cNvSpPr>
              <a:spLocks noChangeShapeType="1"/>
            </p:cNvSpPr>
            <p:nvPr/>
          </p:nvSpPr>
          <p:spPr bwMode="auto">
            <a:xfrm flipV="1">
              <a:off x="720" y="463"/>
              <a:ext cx="1680" cy="140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Freeform 26">
              <a:extLst>
                <a:ext uri="{FF2B5EF4-FFF2-40B4-BE49-F238E27FC236}">
                  <a16:creationId xmlns:a16="http://schemas.microsoft.com/office/drawing/2014/main" id="{6120EACD-BD4A-44C0-96FB-719376D6AB75}"/>
                </a:ext>
              </a:extLst>
            </p:cNvPr>
            <p:cNvSpPr>
              <a:spLocks/>
            </p:cNvSpPr>
            <p:nvPr/>
          </p:nvSpPr>
          <p:spPr bwMode="auto">
            <a:xfrm>
              <a:off x="720" y="451"/>
              <a:ext cx="1656" cy="972"/>
            </a:xfrm>
            <a:custGeom>
              <a:avLst/>
              <a:gdLst>
                <a:gd name="T0" fmla="*/ 0 w 1656"/>
                <a:gd name="T1" fmla="*/ 972 h 972"/>
                <a:gd name="T2" fmla="*/ 660 w 1656"/>
                <a:gd name="T3" fmla="*/ 792 h 972"/>
                <a:gd name="T4" fmla="*/ 1656 w 1656"/>
                <a:gd name="T5" fmla="*/ 0 h 972"/>
                <a:gd name="T6" fmla="*/ 0 60000 65536"/>
                <a:gd name="T7" fmla="*/ 0 60000 65536"/>
                <a:gd name="T8" fmla="*/ 0 60000 65536"/>
                <a:gd name="T9" fmla="*/ 0 w 1656"/>
                <a:gd name="T10" fmla="*/ 0 h 972"/>
                <a:gd name="T11" fmla="*/ 1656 w 1656"/>
                <a:gd name="T12" fmla="*/ 972 h 972"/>
              </a:gdLst>
              <a:ahLst/>
              <a:cxnLst>
                <a:cxn ang="T6">
                  <a:pos x="T0" y="T1"/>
                </a:cxn>
                <a:cxn ang="T7">
                  <a:pos x="T2" y="T3"/>
                </a:cxn>
                <a:cxn ang="T8">
                  <a:pos x="T4" y="T5"/>
                </a:cxn>
              </a:cxnLst>
              <a:rect l="T9" t="T10" r="T11" b="T12"/>
              <a:pathLst>
                <a:path w="1656" h="972">
                  <a:moveTo>
                    <a:pt x="0" y="972"/>
                  </a:moveTo>
                  <a:cubicBezTo>
                    <a:pt x="110" y="942"/>
                    <a:pt x="384" y="954"/>
                    <a:pt x="660" y="792"/>
                  </a:cubicBezTo>
                  <a:cubicBezTo>
                    <a:pt x="936" y="630"/>
                    <a:pt x="1449" y="165"/>
                    <a:pt x="1656" y="0"/>
                  </a:cubicBezTo>
                </a:path>
              </a:pathLst>
            </a:cu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8" name="Object 11">
              <a:extLst>
                <a:ext uri="{FF2B5EF4-FFF2-40B4-BE49-F238E27FC236}">
                  <a16:creationId xmlns:a16="http://schemas.microsoft.com/office/drawing/2014/main" id="{DCBFA5F9-343F-4E03-B01F-B55EFADEA437}"/>
                </a:ext>
              </a:extLst>
            </p:cNvPr>
            <p:cNvGraphicFramePr>
              <a:graphicFrameLocks noChangeAspect="1"/>
            </p:cNvGraphicFramePr>
            <p:nvPr/>
          </p:nvGraphicFramePr>
          <p:xfrm>
            <a:off x="2824" y="1742"/>
            <a:ext cx="175" cy="207"/>
          </p:xfrm>
          <a:graphic>
            <a:graphicData uri="http://schemas.openxmlformats.org/presentationml/2006/ole">
              <mc:AlternateContent xmlns:mc="http://schemas.openxmlformats.org/markup-compatibility/2006">
                <mc:Choice xmlns:v="urn:schemas-microsoft-com:vml" Requires="v">
                  <p:oleObj name="Denklem" r:id="rId14" imgW="139579" imgH="164957" progId="Equation.3">
                    <p:embed/>
                  </p:oleObj>
                </mc:Choice>
                <mc:Fallback>
                  <p:oleObj name="Denklem" r:id="rId14" imgW="139579" imgH="164957" progId="Equation.3">
                    <p:embed/>
                    <p:pic>
                      <p:nvPicPr>
                        <p:cNvPr id="28" name="Object 11">
                          <a:extLst>
                            <a:ext uri="{FF2B5EF4-FFF2-40B4-BE49-F238E27FC236}">
                              <a16:creationId xmlns:a16="http://schemas.microsoft.com/office/drawing/2014/main" id="{DCBFA5F9-343F-4E03-B01F-B55EFADEA43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24" y="1742"/>
                          <a:ext cx="175"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12">
              <a:extLst>
                <a:ext uri="{FF2B5EF4-FFF2-40B4-BE49-F238E27FC236}">
                  <a16:creationId xmlns:a16="http://schemas.microsoft.com/office/drawing/2014/main" id="{DFB5164D-2F24-424C-A7A6-CF7E69C34861}"/>
                </a:ext>
              </a:extLst>
            </p:cNvPr>
            <p:cNvGraphicFramePr>
              <a:graphicFrameLocks noChangeAspect="1"/>
            </p:cNvGraphicFramePr>
            <p:nvPr/>
          </p:nvGraphicFramePr>
          <p:xfrm>
            <a:off x="192" y="1171"/>
            <a:ext cx="445" cy="492"/>
          </p:xfrm>
          <a:graphic>
            <a:graphicData uri="http://schemas.openxmlformats.org/presentationml/2006/ole">
              <mc:AlternateContent xmlns:mc="http://schemas.openxmlformats.org/markup-compatibility/2006">
                <mc:Choice xmlns:v="urn:schemas-microsoft-com:vml" Requires="v">
                  <p:oleObj name="Denklem" r:id="rId16" imgW="355292" imgH="393359" progId="Equation.3">
                    <p:embed/>
                  </p:oleObj>
                </mc:Choice>
                <mc:Fallback>
                  <p:oleObj name="Denklem" r:id="rId16" imgW="355292" imgH="393359" progId="Equation.3">
                    <p:embed/>
                    <p:pic>
                      <p:nvPicPr>
                        <p:cNvPr id="29" name="Object 12">
                          <a:extLst>
                            <a:ext uri="{FF2B5EF4-FFF2-40B4-BE49-F238E27FC236}">
                              <a16:creationId xmlns:a16="http://schemas.microsoft.com/office/drawing/2014/main" id="{DFB5164D-2F24-424C-A7A6-CF7E69C3486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2" y="1171"/>
                          <a:ext cx="445" cy="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13">
              <a:extLst>
                <a:ext uri="{FF2B5EF4-FFF2-40B4-BE49-F238E27FC236}">
                  <a16:creationId xmlns:a16="http://schemas.microsoft.com/office/drawing/2014/main" id="{7157C568-363B-4C48-A5A1-03FD4008CE67}"/>
                </a:ext>
              </a:extLst>
            </p:cNvPr>
            <p:cNvGraphicFramePr>
              <a:graphicFrameLocks noChangeAspect="1"/>
            </p:cNvGraphicFramePr>
            <p:nvPr/>
          </p:nvGraphicFramePr>
          <p:xfrm>
            <a:off x="2448" y="193"/>
            <a:ext cx="349" cy="270"/>
          </p:xfrm>
          <a:graphic>
            <a:graphicData uri="http://schemas.openxmlformats.org/presentationml/2006/ole">
              <mc:AlternateContent xmlns:mc="http://schemas.openxmlformats.org/markup-compatibility/2006">
                <mc:Choice xmlns:v="urn:schemas-microsoft-com:vml" Requires="v">
                  <p:oleObj name="Denklem" r:id="rId18" imgW="279279" imgH="215806" progId="Equation.3">
                    <p:embed/>
                  </p:oleObj>
                </mc:Choice>
                <mc:Fallback>
                  <p:oleObj name="Denklem" r:id="rId18" imgW="279279" imgH="215806" progId="Equation.3">
                    <p:embed/>
                    <p:pic>
                      <p:nvPicPr>
                        <p:cNvPr id="30" name="Object 13">
                          <a:extLst>
                            <a:ext uri="{FF2B5EF4-FFF2-40B4-BE49-F238E27FC236}">
                              <a16:creationId xmlns:a16="http://schemas.microsoft.com/office/drawing/2014/main" id="{7157C568-363B-4C48-A5A1-03FD4008C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48" y="193"/>
                          <a:ext cx="349"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a:extLst>
              <a:ext uri="{FF2B5EF4-FFF2-40B4-BE49-F238E27FC236}">
                <a16:creationId xmlns:a16="http://schemas.microsoft.com/office/drawing/2014/main" id="{6957B01D-29E6-41C0-BA68-F467B0652DA2}"/>
              </a:ext>
            </a:extLst>
          </p:cNvPr>
          <p:cNvSpPr txBox="1"/>
          <p:nvPr/>
        </p:nvSpPr>
        <p:spPr>
          <a:xfrm>
            <a:off x="179388" y="3265349"/>
            <a:ext cx="1973262" cy="523220"/>
          </a:xfrm>
          <a:prstGeom prst="rect">
            <a:avLst/>
          </a:prstGeom>
          <a:noFill/>
        </p:spPr>
        <p:txBody>
          <a:bodyPr wrap="square" rtlCol="0">
            <a:spAutoFit/>
          </a:bodyPr>
          <a:lstStyle/>
          <a:p>
            <a:r>
              <a:rPr lang="en-US" sz="2800" dirty="0" err="1"/>
              <a:t>C</a:t>
            </a:r>
            <a:r>
              <a:rPr lang="en-US" sz="2800" baseline="-25000" dirty="0" err="1"/>
              <a:t>v</a:t>
            </a:r>
            <a:r>
              <a:rPr lang="en-US" sz="2800" dirty="0"/>
              <a:t>=</a:t>
            </a:r>
            <a:r>
              <a:rPr lang="en-US" sz="2800" b="1" dirty="0">
                <a:solidFill>
                  <a:srgbClr val="FF0000"/>
                </a:solidFill>
              </a:rPr>
              <a:t> d</a:t>
            </a:r>
            <a:r>
              <a:rPr lang="en-US" sz="2800" b="1" i="1" dirty="0">
                <a:solidFill>
                  <a:srgbClr val="FF0000"/>
                </a:solidFill>
                <a:sym typeface="Symbol" panose="05050102010706020507" pitchFamily="18" charset="2"/>
              </a:rPr>
              <a:t></a:t>
            </a:r>
            <a:r>
              <a:rPr lang="en-US" sz="2800" b="1" i="1" dirty="0">
                <a:solidFill>
                  <a:srgbClr val="FF0000"/>
                </a:solidFill>
              </a:rPr>
              <a:t> /</a:t>
            </a:r>
            <a:r>
              <a:rPr lang="en-US" sz="2800" b="1" dirty="0">
                <a:solidFill>
                  <a:srgbClr val="FF0000"/>
                </a:solidFill>
              </a:rPr>
              <a:t>dT</a:t>
            </a:r>
            <a:endParaRPr lang="en-US" sz="2800" dirty="0"/>
          </a:p>
        </p:txBody>
      </p:sp>
    </p:spTree>
    <p:extLst>
      <p:ext uri="{BB962C8B-B14F-4D97-AF65-F5344CB8AC3E}">
        <p14:creationId xmlns:p14="http://schemas.microsoft.com/office/powerpoint/2010/main" val="432813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2"/>
          <p:cNvGraphicFramePr>
            <a:graphicFrameLocks noChangeAspect="1"/>
          </p:cNvGraphicFramePr>
          <p:nvPr>
            <p:extLst>
              <p:ext uri="{D42A27DB-BD31-4B8C-83A1-F6EECF244321}">
                <p14:modId xmlns:p14="http://schemas.microsoft.com/office/powerpoint/2010/main" val="3336786268"/>
              </p:ext>
            </p:extLst>
          </p:nvPr>
        </p:nvGraphicFramePr>
        <p:xfrm>
          <a:off x="4360840" y="490240"/>
          <a:ext cx="3290124" cy="1443037"/>
        </p:xfrm>
        <a:graphic>
          <a:graphicData uri="http://schemas.openxmlformats.org/presentationml/2006/ole">
            <mc:AlternateContent xmlns:mc="http://schemas.openxmlformats.org/markup-compatibility/2006">
              <mc:Choice xmlns:v="urn:schemas-microsoft-com:vml" Requires="v">
                <p:oleObj name="Equation" r:id="rId2" imgW="1447172" imgH="634725" progId="Equation.DSMT4">
                  <p:embed/>
                </p:oleObj>
              </mc:Choice>
              <mc:Fallback>
                <p:oleObj name="Equation" r:id="rId2" imgW="1447172" imgH="634725"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40" y="490240"/>
                        <a:ext cx="3290124" cy="1443037"/>
                      </a:xfrm>
                      <a:prstGeom prst="rect">
                        <a:avLst/>
                      </a:prstGeom>
                      <a:noFill/>
                      <a:ln>
                        <a:noFill/>
                      </a:ln>
                      <a:effectLst/>
                    </p:spPr>
                  </p:pic>
                </p:oleObj>
              </mc:Fallback>
            </mc:AlternateContent>
          </a:graphicData>
        </a:graphic>
      </p:graphicFrame>
      <p:sp>
        <p:nvSpPr>
          <p:cNvPr id="25604" name="Line 12"/>
          <p:cNvSpPr>
            <a:spLocks noChangeShapeType="1"/>
          </p:cNvSpPr>
          <p:nvPr/>
        </p:nvSpPr>
        <p:spPr bwMode="auto">
          <a:xfrm flipV="1">
            <a:off x="539750" y="3860800"/>
            <a:ext cx="0" cy="1800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5" name="Line 13"/>
          <p:cNvSpPr>
            <a:spLocks noChangeShapeType="1"/>
          </p:cNvSpPr>
          <p:nvPr/>
        </p:nvSpPr>
        <p:spPr bwMode="auto">
          <a:xfrm>
            <a:off x="539750" y="5661025"/>
            <a:ext cx="28797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6" name="Freeform 14"/>
          <p:cNvSpPr>
            <a:spLocks/>
          </p:cNvSpPr>
          <p:nvPr/>
        </p:nvSpPr>
        <p:spPr bwMode="auto">
          <a:xfrm>
            <a:off x="539750" y="4216400"/>
            <a:ext cx="2303463" cy="1485900"/>
          </a:xfrm>
          <a:custGeom>
            <a:avLst/>
            <a:gdLst>
              <a:gd name="T0" fmla="*/ 0 w 1451"/>
              <a:gd name="T1" fmla="*/ 2147483646 h 936"/>
              <a:gd name="T2" fmla="*/ 2147483646 w 1451"/>
              <a:gd name="T3" fmla="*/ 2147483646 h 936"/>
              <a:gd name="T4" fmla="*/ 2147483646 w 1451"/>
              <a:gd name="T5" fmla="*/ 2147483646 h 936"/>
              <a:gd name="T6" fmla="*/ 2147483646 w 1451"/>
              <a:gd name="T7" fmla="*/ 2147483646 h 936"/>
              <a:gd name="T8" fmla="*/ 0 60000 65536"/>
              <a:gd name="T9" fmla="*/ 0 60000 65536"/>
              <a:gd name="T10" fmla="*/ 0 60000 65536"/>
              <a:gd name="T11" fmla="*/ 0 60000 65536"/>
              <a:gd name="T12" fmla="*/ 0 w 1451"/>
              <a:gd name="T13" fmla="*/ 0 h 936"/>
              <a:gd name="T14" fmla="*/ 1451 w 1451"/>
              <a:gd name="T15" fmla="*/ 936 h 936"/>
            </a:gdLst>
            <a:ahLst/>
            <a:cxnLst>
              <a:cxn ang="T8">
                <a:pos x="T0" y="T1"/>
              </a:cxn>
              <a:cxn ang="T9">
                <a:pos x="T2" y="T3"/>
              </a:cxn>
              <a:cxn ang="T10">
                <a:pos x="T4" y="T5"/>
              </a:cxn>
              <a:cxn ang="T11">
                <a:pos x="T6" y="T7"/>
              </a:cxn>
            </a:cxnLst>
            <a:rect l="T12" t="T13" r="T14" b="T15"/>
            <a:pathLst>
              <a:path w="1451" h="936">
                <a:moveTo>
                  <a:pt x="0" y="911"/>
                </a:moveTo>
                <a:cubicBezTo>
                  <a:pt x="59" y="894"/>
                  <a:pt x="227" y="936"/>
                  <a:pt x="356" y="807"/>
                </a:cubicBezTo>
                <a:cubicBezTo>
                  <a:pt x="485" y="678"/>
                  <a:pt x="592" y="268"/>
                  <a:pt x="775" y="134"/>
                </a:cubicBezTo>
                <a:cubicBezTo>
                  <a:pt x="958" y="0"/>
                  <a:pt x="1338" y="26"/>
                  <a:pt x="1451" y="4"/>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7" name="Line 15"/>
          <p:cNvSpPr>
            <a:spLocks noChangeShapeType="1"/>
          </p:cNvSpPr>
          <p:nvPr/>
        </p:nvSpPr>
        <p:spPr bwMode="auto">
          <a:xfrm>
            <a:off x="533400" y="4191000"/>
            <a:ext cx="2447925" cy="0"/>
          </a:xfrm>
          <a:prstGeom prst="line">
            <a:avLst/>
          </a:prstGeom>
          <a:noFill/>
          <a:ln w="76200">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5611" name="Object 4"/>
          <p:cNvGraphicFramePr>
            <a:graphicFrameLocks noChangeAspect="1"/>
          </p:cNvGraphicFramePr>
          <p:nvPr/>
        </p:nvGraphicFramePr>
        <p:xfrm>
          <a:off x="3492500" y="5516563"/>
          <a:ext cx="279400" cy="330200"/>
        </p:xfrm>
        <a:graphic>
          <a:graphicData uri="http://schemas.openxmlformats.org/presentationml/2006/ole">
            <mc:AlternateContent xmlns:mc="http://schemas.openxmlformats.org/markup-compatibility/2006">
              <mc:Choice xmlns:v="urn:schemas-microsoft-com:vml" Requires="v">
                <p:oleObj name="Equation" r:id="rId4" imgW="139579" imgH="164957" progId="Equation.DSMT4">
                  <p:embed/>
                </p:oleObj>
              </mc:Choice>
              <mc:Fallback>
                <p:oleObj name="Equation" r:id="rId4" imgW="139579" imgH="164957"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5516563"/>
                        <a:ext cx="279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2" name="Object 5"/>
          <p:cNvGraphicFramePr>
            <a:graphicFrameLocks noChangeAspect="1"/>
          </p:cNvGraphicFramePr>
          <p:nvPr/>
        </p:nvGraphicFramePr>
        <p:xfrm>
          <a:off x="179388" y="4005263"/>
          <a:ext cx="355600" cy="457200"/>
        </p:xfrm>
        <a:graphic>
          <a:graphicData uri="http://schemas.openxmlformats.org/presentationml/2006/ole">
            <mc:AlternateContent xmlns:mc="http://schemas.openxmlformats.org/markup-compatibility/2006">
              <mc:Choice xmlns:v="urn:schemas-microsoft-com:vml" Requires="v">
                <p:oleObj name="Equation" r:id="rId6" imgW="177646" imgH="228402" progId="Equation.DSMT4">
                  <p:embed/>
                </p:oleObj>
              </mc:Choice>
              <mc:Fallback>
                <p:oleObj name="Equation" r:id="rId6" imgW="177646" imgH="228402"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4005263"/>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3" name="Object 6"/>
          <p:cNvGraphicFramePr>
            <a:graphicFrameLocks noChangeAspect="1"/>
          </p:cNvGraphicFramePr>
          <p:nvPr/>
        </p:nvGraphicFramePr>
        <p:xfrm>
          <a:off x="1619250" y="5734050"/>
          <a:ext cx="533400" cy="863600"/>
        </p:xfrm>
        <a:graphic>
          <a:graphicData uri="http://schemas.openxmlformats.org/presentationml/2006/ole">
            <mc:AlternateContent xmlns:mc="http://schemas.openxmlformats.org/markup-compatibility/2006">
              <mc:Choice xmlns:v="urn:schemas-microsoft-com:vml" Requires="v">
                <p:oleObj name="Equation" r:id="rId8" imgW="266469" imgH="431425" progId="Equation.DSMT4">
                  <p:embed/>
                </p:oleObj>
              </mc:Choice>
              <mc:Fallback>
                <p:oleObj name="Equation" r:id="rId8" imgW="266469" imgH="431425"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5734050"/>
                        <a:ext cx="533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4" name="Line 22"/>
          <p:cNvSpPr>
            <a:spLocks noChangeShapeType="1"/>
          </p:cNvSpPr>
          <p:nvPr/>
        </p:nvSpPr>
        <p:spPr bwMode="auto">
          <a:xfrm>
            <a:off x="1835150" y="5589588"/>
            <a:ext cx="0" cy="144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5" name="Text Box 23"/>
          <p:cNvSpPr txBox="1">
            <a:spLocks noChangeArrowheads="1"/>
          </p:cNvSpPr>
          <p:nvPr/>
        </p:nvSpPr>
        <p:spPr bwMode="auto">
          <a:xfrm>
            <a:off x="4500563" y="4076700"/>
            <a:ext cx="4319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tr-TR" sz="1800"/>
          </a:p>
        </p:txBody>
      </p:sp>
      <p:sp>
        <p:nvSpPr>
          <p:cNvPr id="25616" name="Text Box 24"/>
          <p:cNvSpPr txBox="1">
            <a:spLocks noChangeArrowheads="1"/>
          </p:cNvSpPr>
          <p:nvPr/>
        </p:nvSpPr>
        <p:spPr bwMode="auto">
          <a:xfrm>
            <a:off x="4321175" y="3236390"/>
            <a:ext cx="471487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tr-TR" sz="2400" dirty="0"/>
              <a:t>Specific heat</a:t>
            </a:r>
            <a:r>
              <a:rPr lang="en-US" sz="2400" dirty="0"/>
              <a:t> in this approximation</a:t>
            </a:r>
            <a:r>
              <a:rPr lang="tr-TR" sz="2400" dirty="0"/>
              <a:t> </a:t>
            </a:r>
            <a:r>
              <a:rPr lang="tr-TR" sz="2400" dirty="0">
                <a:solidFill>
                  <a:srgbClr val="FF0000"/>
                </a:solidFill>
              </a:rPr>
              <a:t>vanishes exponentially at low T</a:t>
            </a:r>
            <a:r>
              <a:rPr lang="en-US" sz="2400" dirty="0">
                <a:solidFill>
                  <a:srgbClr val="FF0000"/>
                </a:solidFill>
              </a:rPr>
              <a:t> </a:t>
            </a:r>
            <a:r>
              <a:rPr lang="tr-TR" sz="2400" dirty="0"/>
              <a:t>and </a:t>
            </a:r>
            <a:r>
              <a:rPr lang="tr-TR" sz="2400" dirty="0">
                <a:solidFill>
                  <a:srgbClr val="00B050"/>
                </a:solidFill>
              </a:rPr>
              <a:t>tends to classical value at high</a:t>
            </a:r>
            <a:r>
              <a:rPr lang="tr-TR" sz="2400" dirty="0"/>
              <a:t> temperatures.</a:t>
            </a:r>
            <a:endParaRPr lang="en-US" sz="2400" dirty="0"/>
          </a:p>
          <a:p>
            <a:pPr>
              <a:spcBef>
                <a:spcPct val="50000"/>
              </a:spcBef>
              <a:buFontTx/>
              <a:buNone/>
            </a:pPr>
            <a:r>
              <a:rPr lang="tr-TR" sz="2400" dirty="0"/>
              <a:t>The</a:t>
            </a:r>
            <a:r>
              <a:rPr lang="en-US" sz="2400" dirty="0"/>
              <a:t>se</a:t>
            </a:r>
            <a:r>
              <a:rPr lang="tr-TR" sz="2400" dirty="0"/>
              <a:t> features are common to all quantum systems; the energy tends to the zero-point-energy at low T</a:t>
            </a:r>
            <a:r>
              <a:rPr lang="en-US" sz="2400" dirty="0"/>
              <a:t> </a:t>
            </a:r>
            <a:r>
              <a:rPr lang="tr-TR" sz="2400" dirty="0"/>
              <a:t>and to the classical value at high T.</a:t>
            </a:r>
          </a:p>
        </p:txBody>
      </p:sp>
      <p:graphicFrame>
        <p:nvGraphicFramePr>
          <p:cNvPr id="25618" name="Object 9"/>
          <p:cNvGraphicFramePr>
            <a:graphicFrameLocks noChangeAspect="1"/>
          </p:cNvGraphicFramePr>
          <p:nvPr>
            <p:extLst>
              <p:ext uri="{D42A27DB-BD31-4B8C-83A1-F6EECF244321}">
                <p14:modId xmlns:p14="http://schemas.microsoft.com/office/powerpoint/2010/main" val="1252819401"/>
              </p:ext>
            </p:extLst>
          </p:nvPr>
        </p:nvGraphicFramePr>
        <p:xfrm>
          <a:off x="7036883" y="2025664"/>
          <a:ext cx="1065213" cy="846955"/>
        </p:xfrm>
        <a:graphic>
          <a:graphicData uri="http://schemas.openxmlformats.org/presentationml/2006/ole">
            <mc:AlternateContent xmlns:mc="http://schemas.openxmlformats.org/markup-compatibility/2006">
              <mc:Choice xmlns:v="urn:schemas-microsoft-com:vml" Requires="v">
                <p:oleObj name="Equation" r:id="rId10" imgW="495085" imgH="393529" progId="Equation.DSMT4">
                  <p:embed/>
                </p:oleObj>
              </mc:Choice>
              <mc:Fallback>
                <p:oleObj name="Equation" r:id="rId10" imgW="495085" imgH="393529"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6883" y="2025664"/>
                        <a:ext cx="1065213" cy="846955"/>
                      </a:xfrm>
                      <a:prstGeom prst="rect">
                        <a:avLst/>
                      </a:prstGeom>
                      <a:noFill/>
                      <a:ln>
                        <a:noFill/>
                      </a:ln>
                      <a:effectLst/>
                    </p:spPr>
                  </p:pic>
                </p:oleObj>
              </mc:Fallback>
            </mc:AlternateContent>
          </a:graphicData>
        </a:graphic>
      </p:graphicFrame>
      <p:sp>
        <p:nvSpPr>
          <p:cNvPr id="25619" name="Text Box 29"/>
          <p:cNvSpPr txBox="1">
            <a:spLocks noChangeArrowheads="1"/>
          </p:cNvSpPr>
          <p:nvPr/>
        </p:nvSpPr>
        <p:spPr bwMode="auto">
          <a:xfrm>
            <a:off x="6013187" y="2166641"/>
            <a:ext cx="10715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tr-TR" sz="2200" dirty="0"/>
              <a:t>where</a:t>
            </a:r>
          </a:p>
        </p:txBody>
      </p:sp>
      <p:sp>
        <p:nvSpPr>
          <p:cNvPr id="21" name="TextBox 20">
            <a:extLst>
              <a:ext uri="{FF2B5EF4-FFF2-40B4-BE49-F238E27FC236}">
                <a16:creationId xmlns:a16="http://schemas.microsoft.com/office/drawing/2014/main" id="{91E60273-5843-463A-9BBD-08B3CAD409C6}"/>
              </a:ext>
            </a:extLst>
          </p:cNvPr>
          <p:cNvSpPr txBox="1"/>
          <p:nvPr/>
        </p:nvSpPr>
        <p:spPr>
          <a:xfrm>
            <a:off x="7798883" y="2593679"/>
            <a:ext cx="533400" cy="369332"/>
          </a:xfrm>
          <a:prstGeom prst="rect">
            <a:avLst/>
          </a:prstGeom>
          <a:noFill/>
        </p:spPr>
        <p:txBody>
          <a:bodyPr wrap="square" rtlCol="0">
            <a:spAutoFit/>
          </a:bodyPr>
          <a:lstStyle/>
          <a:p>
            <a:r>
              <a:rPr lang="en-US" i="1" dirty="0"/>
              <a:t>B</a:t>
            </a:r>
          </a:p>
        </p:txBody>
      </p:sp>
      <p:graphicFrame>
        <p:nvGraphicFramePr>
          <p:cNvPr id="22" name="Object 8">
            <a:extLst>
              <a:ext uri="{FF2B5EF4-FFF2-40B4-BE49-F238E27FC236}">
                <a16:creationId xmlns:a16="http://schemas.microsoft.com/office/drawing/2014/main" id="{75788E61-1534-40C3-B644-B4ACF6F05A23}"/>
              </a:ext>
            </a:extLst>
          </p:cNvPr>
          <p:cNvGraphicFramePr>
            <a:graphicFrameLocks noChangeAspect="1"/>
          </p:cNvGraphicFramePr>
          <p:nvPr>
            <p:extLst>
              <p:ext uri="{D42A27DB-BD31-4B8C-83A1-F6EECF244321}">
                <p14:modId xmlns:p14="http://schemas.microsoft.com/office/powerpoint/2010/main" val="3469550914"/>
              </p:ext>
            </p:extLst>
          </p:nvPr>
        </p:nvGraphicFramePr>
        <p:xfrm>
          <a:off x="413543" y="951686"/>
          <a:ext cx="252413" cy="428625"/>
        </p:xfrm>
        <a:graphic>
          <a:graphicData uri="http://schemas.openxmlformats.org/presentationml/2006/ole">
            <mc:AlternateContent xmlns:mc="http://schemas.openxmlformats.org/markup-compatibility/2006">
              <mc:Choice xmlns:v="urn:schemas-microsoft-com:vml" Requires="v">
                <p:oleObj name="Denklem" r:id="rId12" imgW="126780" imgH="215526" progId="Equation.3">
                  <p:embed/>
                </p:oleObj>
              </mc:Choice>
              <mc:Fallback>
                <p:oleObj name="Denklem" r:id="rId12" imgW="126780" imgH="215526" progId="Equation.3">
                  <p:embed/>
                  <p:pic>
                    <p:nvPicPr>
                      <p:cNvPr id="23561"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543" y="951686"/>
                        <a:ext cx="25241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22">
            <a:extLst>
              <a:ext uri="{FF2B5EF4-FFF2-40B4-BE49-F238E27FC236}">
                <a16:creationId xmlns:a16="http://schemas.microsoft.com/office/drawing/2014/main" id="{5F2B3AE0-5FD4-4089-9F76-7B6FBE758D70}"/>
              </a:ext>
            </a:extLst>
          </p:cNvPr>
          <p:cNvGrpSpPr>
            <a:grpSpLocks/>
          </p:cNvGrpSpPr>
          <p:nvPr/>
        </p:nvGrpSpPr>
        <p:grpSpPr bwMode="auto">
          <a:xfrm>
            <a:off x="108743" y="646886"/>
            <a:ext cx="3581400" cy="2208213"/>
            <a:chOff x="192" y="193"/>
            <a:chExt cx="2807" cy="1756"/>
          </a:xfrm>
        </p:grpSpPr>
        <p:sp>
          <p:nvSpPr>
            <p:cNvPr id="24" name="Line 23">
              <a:extLst>
                <a:ext uri="{FF2B5EF4-FFF2-40B4-BE49-F238E27FC236}">
                  <a16:creationId xmlns:a16="http://schemas.microsoft.com/office/drawing/2014/main" id="{E2B3EB80-339F-41E6-8EF2-A9C55F9FF17B}"/>
                </a:ext>
              </a:extLst>
            </p:cNvPr>
            <p:cNvSpPr>
              <a:spLocks noChangeShapeType="1"/>
            </p:cNvSpPr>
            <p:nvPr/>
          </p:nvSpPr>
          <p:spPr bwMode="auto">
            <a:xfrm flipV="1">
              <a:off x="720" y="223"/>
              <a:ext cx="0" cy="16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
              <a:extLst>
                <a:ext uri="{FF2B5EF4-FFF2-40B4-BE49-F238E27FC236}">
                  <a16:creationId xmlns:a16="http://schemas.microsoft.com/office/drawing/2014/main" id="{1FD48A6F-8E09-440C-84AA-AF7ED56961BD}"/>
                </a:ext>
              </a:extLst>
            </p:cNvPr>
            <p:cNvSpPr>
              <a:spLocks noChangeShapeType="1"/>
            </p:cNvSpPr>
            <p:nvPr/>
          </p:nvSpPr>
          <p:spPr bwMode="auto">
            <a:xfrm>
              <a:off x="720" y="1855"/>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5">
              <a:extLst>
                <a:ext uri="{FF2B5EF4-FFF2-40B4-BE49-F238E27FC236}">
                  <a16:creationId xmlns:a16="http://schemas.microsoft.com/office/drawing/2014/main" id="{F89073BC-812F-451A-ADD8-9D94089504EA}"/>
                </a:ext>
              </a:extLst>
            </p:cNvPr>
            <p:cNvSpPr>
              <a:spLocks noChangeShapeType="1"/>
            </p:cNvSpPr>
            <p:nvPr/>
          </p:nvSpPr>
          <p:spPr bwMode="auto">
            <a:xfrm flipV="1">
              <a:off x="720" y="463"/>
              <a:ext cx="1680" cy="140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Freeform 26">
              <a:extLst>
                <a:ext uri="{FF2B5EF4-FFF2-40B4-BE49-F238E27FC236}">
                  <a16:creationId xmlns:a16="http://schemas.microsoft.com/office/drawing/2014/main" id="{6120EACD-BD4A-44C0-96FB-719376D6AB75}"/>
                </a:ext>
              </a:extLst>
            </p:cNvPr>
            <p:cNvSpPr>
              <a:spLocks/>
            </p:cNvSpPr>
            <p:nvPr/>
          </p:nvSpPr>
          <p:spPr bwMode="auto">
            <a:xfrm>
              <a:off x="720" y="451"/>
              <a:ext cx="1656" cy="972"/>
            </a:xfrm>
            <a:custGeom>
              <a:avLst/>
              <a:gdLst>
                <a:gd name="T0" fmla="*/ 0 w 1656"/>
                <a:gd name="T1" fmla="*/ 972 h 972"/>
                <a:gd name="T2" fmla="*/ 660 w 1656"/>
                <a:gd name="T3" fmla="*/ 792 h 972"/>
                <a:gd name="T4" fmla="*/ 1656 w 1656"/>
                <a:gd name="T5" fmla="*/ 0 h 972"/>
                <a:gd name="T6" fmla="*/ 0 60000 65536"/>
                <a:gd name="T7" fmla="*/ 0 60000 65536"/>
                <a:gd name="T8" fmla="*/ 0 60000 65536"/>
                <a:gd name="T9" fmla="*/ 0 w 1656"/>
                <a:gd name="T10" fmla="*/ 0 h 972"/>
                <a:gd name="T11" fmla="*/ 1656 w 1656"/>
                <a:gd name="T12" fmla="*/ 972 h 972"/>
              </a:gdLst>
              <a:ahLst/>
              <a:cxnLst>
                <a:cxn ang="T6">
                  <a:pos x="T0" y="T1"/>
                </a:cxn>
                <a:cxn ang="T7">
                  <a:pos x="T2" y="T3"/>
                </a:cxn>
                <a:cxn ang="T8">
                  <a:pos x="T4" y="T5"/>
                </a:cxn>
              </a:cxnLst>
              <a:rect l="T9" t="T10" r="T11" b="T12"/>
              <a:pathLst>
                <a:path w="1656" h="972">
                  <a:moveTo>
                    <a:pt x="0" y="972"/>
                  </a:moveTo>
                  <a:cubicBezTo>
                    <a:pt x="110" y="942"/>
                    <a:pt x="384" y="954"/>
                    <a:pt x="660" y="792"/>
                  </a:cubicBezTo>
                  <a:cubicBezTo>
                    <a:pt x="936" y="630"/>
                    <a:pt x="1449" y="165"/>
                    <a:pt x="1656" y="0"/>
                  </a:cubicBezTo>
                </a:path>
              </a:pathLst>
            </a:cu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8" name="Object 11">
              <a:extLst>
                <a:ext uri="{FF2B5EF4-FFF2-40B4-BE49-F238E27FC236}">
                  <a16:creationId xmlns:a16="http://schemas.microsoft.com/office/drawing/2014/main" id="{DCBFA5F9-343F-4E03-B01F-B55EFADEA437}"/>
                </a:ext>
              </a:extLst>
            </p:cNvPr>
            <p:cNvGraphicFramePr>
              <a:graphicFrameLocks noChangeAspect="1"/>
            </p:cNvGraphicFramePr>
            <p:nvPr/>
          </p:nvGraphicFramePr>
          <p:xfrm>
            <a:off x="2824" y="1742"/>
            <a:ext cx="175" cy="207"/>
          </p:xfrm>
          <a:graphic>
            <a:graphicData uri="http://schemas.openxmlformats.org/presentationml/2006/ole">
              <mc:AlternateContent xmlns:mc="http://schemas.openxmlformats.org/markup-compatibility/2006">
                <mc:Choice xmlns:v="urn:schemas-microsoft-com:vml" Requires="v">
                  <p:oleObj name="Denklem" r:id="rId14" imgW="139579" imgH="164957" progId="Equation.3">
                    <p:embed/>
                  </p:oleObj>
                </mc:Choice>
                <mc:Fallback>
                  <p:oleObj name="Denklem" r:id="rId14" imgW="139579" imgH="164957" progId="Equation.3">
                    <p:embed/>
                    <p:pic>
                      <p:nvPicPr>
                        <p:cNvPr id="23574"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24" y="1742"/>
                          <a:ext cx="175"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12">
              <a:extLst>
                <a:ext uri="{FF2B5EF4-FFF2-40B4-BE49-F238E27FC236}">
                  <a16:creationId xmlns:a16="http://schemas.microsoft.com/office/drawing/2014/main" id="{DFB5164D-2F24-424C-A7A6-CF7E69C34861}"/>
                </a:ext>
              </a:extLst>
            </p:cNvPr>
            <p:cNvGraphicFramePr>
              <a:graphicFrameLocks noChangeAspect="1"/>
            </p:cNvGraphicFramePr>
            <p:nvPr/>
          </p:nvGraphicFramePr>
          <p:xfrm>
            <a:off x="192" y="1171"/>
            <a:ext cx="445" cy="492"/>
          </p:xfrm>
          <a:graphic>
            <a:graphicData uri="http://schemas.openxmlformats.org/presentationml/2006/ole">
              <mc:AlternateContent xmlns:mc="http://schemas.openxmlformats.org/markup-compatibility/2006">
                <mc:Choice xmlns:v="urn:schemas-microsoft-com:vml" Requires="v">
                  <p:oleObj name="Denklem" r:id="rId16" imgW="355292" imgH="393359" progId="Equation.3">
                    <p:embed/>
                  </p:oleObj>
                </mc:Choice>
                <mc:Fallback>
                  <p:oleObj name="Denklem" r:id="rId16" imgW="355292" imgH="393359" progId="Equation.3">
                    <p:embed/>
                    <p:pic>
                      <p:nvPicPr>
                        <p:cNvPr id="23575"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2" y="1171"/>
                          <a:ext cx="445" cy="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13">
              <a:extLst>
                <a:ext uri="{FF2B5EF4-FFF2-40B4-BE49-F238E27FC236}">
                  <a16:creationId xmlns:a16="http://schemas.microsoft.com/office/drawing/2014/main" id="{7157C568-363B-4C48-A5A1-03FD4008CE67}"/>
                </a:ext>
              </a:extLst>
            </p:cNvPr>
            <p:cNvGraphicFramePr>
              <a:graphicFrameLocks noChangeAspect="1"/>
            </p:cNvGraphicFramePr>
            <p:nvPr/>
          </p:nvGraphicFramePr>
          <p:xfrm>
            <a:off x="2448" y="193"/>
            <a:ext cx="349" cy="270"/>
          </p:xfrm>
          <a:graphic>
            <a:graphicData uri="http://schemas.openxmlformats.org/presentationml/2006/ole">
              <mc:AlternateContent xmlns:mc="http://schemas.openxmlformats.org/markup-compatibility/2006">
                <mc:Choice xmlns:v="urn:schemas-microsoft-com:vml" Requires="v">
                  <p:oleObj name="Denklem" r:id="rId18" imgW="279279" imgH="215806" progId="Equation.3">
                    <p:embed/>
                  </p:oleObj>
                </mc:Choice>
                <mc:Fallback>
                  <p:oleObj name="Denklem" r:id="rId18" imgW="279279" imgH="215806" progId="Equation.3">
                    <p:embed/>
                    <p:pic>
                      <p:nvPicPr>
                        <p:cNvPr id="23576"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48" y="193"/>
                          <a:ext cx="349"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a:extLst>
              <a:ext uri="{FF2B5EF4-FFF2-40B4-BE49-F238E27FC236}">
                <a16:creationId xmlns:a16="http://schemas.microsoft.com/office/drawing/2014/main" id="{6957B01D-29E6-41C0-BA68-F467B0652DA2}"/>
              </a:ext>
            </a:extLst>
          </p:cNvPr>
          <p:cNvSpPr txBox="1"/>
          <p:nvPr/>
        </p:nvSpPr>
        <p:spPr>
          <a:xfrm>
            <a:off x="179388" y="3265349"/>
            <a:ext cx="1973262" cy="523220"/>
          </a:xfrm>
          <a:prstGeom prst="rect">
            <a:avLst/>
          </a:prstGeom>
          <a:noFill/>
        </p:spPr>
        <p:txBody>
          <a:bodyPr wrap="square" rtlCol="0">
            <a:spAutoFit/>
          </a:bodyPr>
          <a:lstStyle/>
          <a:p>
            <a:r>
              <a:rPr lang="en-US" sz="2800" dirty="0" err="1"/>
              <a:t>C</a:t>
            </a:r>
            <a:r>
              <a:rPr lang="en-US" sz="2800" baseline="-25000" dirty="0" err="1"/>
              <a:t>v</a:t>
            </a:r>
            <a:r>
              <a:rPr lang="en-US" sz="2800" dirty="0"/>
              <a:t>=</a:t>
            </a:r>
            <a:r>
              <a:rPr lang="en-US" sz="2800" b="1" dirty="0">
                <a:solidFill>
                  <a:srgbClr val="FF0000"/>
                </a:solidFill>
              </a:rPr>
              <a:t> d</a:t>
            </a:r>
            <a:r>
              <a:rPr lang="en-US" sz="2800" b="1" i="1" dirty="0">
                <a:solidFill>
                  <a:srgbClr val="FF0000"/>
                </a:solidFill>
                <a:sym typeface="Symbol" panose="05050102010706020507" pitchFamily="18" charset="2"/>
              </a:rPr>
              <a:t></a:t>
            </a:r>
            <a:r>
              <a:rPr lang="en-US" sz="2800" b="1" i="1" dirty="0">
                <a:solidFill>
                  <a:srgbClr val="FF0000"/>
                </a:solidFill>
              </a:rPr>
              <a:t> /</a:t>
            </a:r>
            <a:r>
              <a:rPr lang="en-US" sz="2800" b="1" dirty="0">
                <a:solidFill>
                  <a:srgbClr val="FF0000"/>
                </a:solidFill>
              </a:rPr>
              <a:t>dT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57200" y="-76200"/>
            <a:ext cx="8229600" cy="838200"/>
          </a:xfrm>
        </p:spPr>
        <p:txBody>
          <a:bodyPr/>
          <a:lstStyle/>
          <a:p>
            <a:r>
              <a:rPr lang="en-US"/>
              <a:t>Einstein Model Fails at Low Temp</a:t>
            </a:r>
          </a:p>
        </p:txBody>
      </p:sp>
      <p:sp>
        <p:nvSpPr>
          <p:cNvPr id="2" name="Rectangle 3"/>
          <p:cNvSpPr>
            <a:spLocks noGrp="1" noChangeArrowheads="1"/>
          </p:cNvSpPr>
          <p:nvPr>
            <p:ph type="body" idx="4294967295"/>
          </p:nvPr>
        </p:nvSpPr>
        <p:spPr>
          <a:xfrm>
            <a:off x="130930" y="996129"/>
            <a:ext cx="8686800" cy="4389438"/>
          </a:xfrm>
        </p:spPr>
        <p:txBody>
          <a:bodyPr/>
          <a:lstStyle/>
          <a:p>
            <a:pPr marL="273050" indent="-273050" algn="just" eaLnBrk="1" hangingPunct="1"/>
            <a:r>
              <a:rPr lang="tr-TR" sz="2700" dirty="0"/>
              <a:t>Einstein</a:t>
            </a:r>
            <a:r>
              <a:rPr lang="en-US" sz="2700" dirty="0"/>
              <a:t>’s</a:t>
            </a:r>
            <a:r>
              <a:rPr lang="tr-TR" sz="2700" dirty="0"/>
              <a:t> model also gave </a:t>
            </a:r>
            <a:r>
              <a:rPr lang="en-US" sz="2700" dirty="0">
                <a:solidFill>
                  <a:srgbClr val="FF0000"/>
                </a:solidFill>
              </a:rPr>
              <a:t>a much better fit for medium temperatures</a:t>
            </a:r>
            <a:r>
              <a:rPr lang="tr-TR" sz="2700" dirty="0"/>
              <a:t>, but the temperature dependence </a:t>
            </a:r>
            <a:r>
              <a:rPr lang="tr-TR" sz="2700" dirty="0">
                <a:solidFill>
                  <a:srgbClr val="0033CC"/>
                </a:solidFill>
              </a:rPr>
              <a:t>near T=</a:t>
            </a:r>
            <a:r>
              <a:rPr lang="en-US" sz="2700" dirty="0">
                <a:solidFill>
                  <a:srgbClr val="0033CC"/>
                </a:solidFill>
              </a:rPr>
              <a:t> </a:t>
            </a:r>
            <a:r>
              <a:rPr lang="tr-TR" sz="2700" dirty="0">
                <a:solidFill>
                  <a:srgbClr val="0033CC"/>
                </a:solidFill>
              </a:rPr>
              <a:t>0</a:t>
            </a:r>
            <a:r>
              <a:rPr lang="tr-TR" sz="2700" dirty="0"/>
              <a:t> </a:t>
            </a:r>
            <a:r>
              <a:rPr lang="en-US" sz="2700" dirty="0"/>
              <a:t>still </a:t>
            </a:r>
            <a:r>
              <a:rPr lang="tr-TR" sz="2700" dirty="0"/>
              <a:t>did </a:t>
            </a:r>
            <a:r>
              <a:rPr lang="tr-TR" sz="2700" dirty="0">
                <a:solidFill>
                  <a:srgbClr val="0033CC"/>
                </a:solidFill>
              </a:rPr>
              <a:t>not agree with experiment</a:t>
            </a:r>
            <a:r>
              <a:rPr lang="tr-TR" sz="2700" dirty="0"/>
              <a:t>.</a:t>
            </a:r>
            <a:r>
              <a:rPr lang="en-US" sz="2700" dirty="0"/>
              <a:t> </a:t>
            </a:r>
            <a:r>
              <a:rPr lang="en-US" sz="2700" b="1" dirty="0">
                <a:solidFill>
                  <a:srgbClr val="00B050"/>
                </a:solidFill>
              </a:rPr>
              <a:t>Why?</a:t>
            </a:r>
            <a:endParaRPr lang="tr-TR" sz="2700" b="1" dirty="0">
              <a:solidFill>
                <a:srgbClr val="00B050"/>
              </a:solidFill>
            </a:endParaRPr>
          </a:p>
          <a:p>
            <a:pPr marL="273050" indent="-273050" algn="just" eaLnBrk="1" hangingPunct="1">
              <a:buFont typeface="Wingdings" panose="05000000000000000000" pitchFamily="2" charset="2"/>
              <a:buNone/>
            </a:pPr>
            <a:endParaRPr lang="tr-TR" sz="800" dirty="0"/>
          </a:p>
        </p:txBody>
      </p:sp>
      <p:sp>
        <p:nvSpPr>
          <p:cNvPr id="26630" name="Rectangle 2"/>
          <p:cNvSpPr txBox="1">
            <a:spLocks noChangeArrowheads="1"/>
          </p:cNvSpPr>
          <p:nvPr/>
        </p:nvSpPr>
        <p:spPr bwMode="auto">
          <a:xfrm>
            <a:off x="3535309" y="5065685"/>
            <a:ext cx="126375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sz="2800" b="1" dirty="0">
                <a:solidFill>
                  <a:schemeClr val="accent2"/>
                </a:solidFill>
              </a:rPr>
              <a:t>C</a:t>
            </a:r>
            <a:r>
              <a:rPr lang="en-US" sz="2800" b="1" baseline="-25000" dirty="0">
                <a:solidFill>
                  <a:schemeClr val="accent2"/>
                </a:solidFill>
              </a:rPr>
              <a:t>V</a:t>
            </a:r>
            <a:endParaRPr lang="en-US" sz="2800" b="1" dirty="0">
              <a:solidFill>
                <a:schemeClr val="accent2"/>
              </a:solidFill>
              <a:sym typeface="Symbol" panose="05050102010706020507" pitchFamily="18" charset="2"/>
            </a:endParaRPr>
          </a:p>
        </p:txBody>
      </p:sp>
      <p:pic>
        <p:nvPicPr>
          <p:cNvPr id="76802" name="Picture 2" descr="Image result for einstein fit specific 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330" y="4144963"/>
            <a:ext cx="45815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5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20675" y="2133600"/>
            <a:ext cx="850106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2800" dirty="0"/>
              <a:t>The </a:t>
            </a:r>
            <a:r>
              <a:rPr lang="en-US" sz="2800" dirty="0">
                <a:solidFill>
                  <a:srgbClr val="990033"/>
                </a:solidFill>
              </a:rPr>
              <a:t>thermal energy </a:t>
            </a:r>
            <a:r>
              <a:rPr lang="tr-TR" sz="2800" dirty="0"/>
              <a:t>is the dominant contribution to the heat capacity in most solids. </a:t>
            </a:r>
            <a:endParaRPr lang="en-US" sz="2800" dirty="0"/>
          </a:p>
          <a:p>
            <a:pPr>
              <a:spcBef>
                <a:spcPct val="50000"/>
              </a:spcBef>
              <a:buFontTx/>
              <a:buNone/>
            </a:pPr>
            <a:r>
              <a:rPr lang="tr-TR" sz="2800" dirty="0"/>
              <a:t>In non-magnetic insulators, it is the only contribution.</a:t>
            </a:r>
            <a:r>
              <a:rPr lang="en-US" sz="2800" dirty="0"/>
              <a:t> </a:t>
            </a:r>
          </a:p>
          <a:p>
            <a:pPr>
              <a:spcBef>
                <a:spcPct val="50000"/>
              </a:spcBef>
              <a:buFontTx/>
              <a:buNone/>
            </a:pPr>
            <a:r>
              <a:rPr lang="en-US" sz="2800" dirty="0"/>
              <a:t>Some o</a:t>
            </a:r>
            <a:r>
              <a:rPr lang="tr-TR" sz="2800" dirty="0"/>
              <a:t>ther contributions</a:t>
            </a:r>
            <a:r>
              <a:rPr lang="en-US" sz="2800" dirty="0"/>
              <a:t>:</a:t>
            </a:r>
          </a:p>
          <a:p>
            <a:pPr algn="ctr">
              <a:spcBef>
                <a:spcPct val="50000"/>
              </a:spcBef>
              <a:buFontTx/>
              <a:buNone/>
            </a:pPr>
            <a:r>
              <a:rPr lang="en-US" sz="2800" b="1" u="sng" dirty="0">
                <a:solidFill>
                  <a:srgbClr val="006600"/>
                </a:solidFill>
              </a:rPr>
              <a:t>Conduction Electrons</a:t>
            </a:r>
            <a:r>
              <a:rPr lang="en-US" sz="2800" b="1" dirty="0"/>
              <a:t> </a:t>
            </a:r>
            <a:r>
              <a:rPr lang="en-US" sz="2800" dirty="0"/>
              <a:t>in metals &amp; semiconductors (will discuss later).</a:t>
            </a:r>
          </a:p>
          <a:p>
            <a:pPr algn="ctr">
              <a:spcBef>
                <a:spcPct val="50000"/>
              </a:spcBef>
              <a:buFontTx/>
              <a:buNone/>
            </a:pPr>
            <a:r>
              <a:rPr lang="en-US" sz="2800" dirty="0">
                <a:sym typeface="Wingdings" panose="05000000000000000000" pitchFamily="2" charset="2"/>
              </a:rPr>
              <a:t>The magnetic ordering in magnetic materials.</a:t>
            </a:r>
          </a:p>
        </p:txBody>
      </p:sp>
      <p:sp>
        <p:nvSpPr>
          <p:cNvPr id="7171" name="Rectangle 2"/>
          <p:cNvSpPr>
            <a:spLocks noChangeArrowheads="1"/>
          </p:cNvSpPr>
          <p:nvPr/>
        </p:nvSpPr>
        <p:spPr bwMode="auto">
          <a:xfrm>
            <a:off x="685800" y="731838"/>
            <a:ext cx="7772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3600" b="1">
                <a:solidFill>
                  <a:srgbClr val="333399"/>
                </a:solidFill>
              </a:rPr>
              <a:t>L</a:t>
            </a:r>
            <a:r>
              <a:rPr lang="tr-TR" sz="3600" b="1">
                <a:solidFill>
                  <a:srgbClr val="333399"/>
                </a:solidFill>
              </a:rPr>
              <a:t>attice </a:t>
            </a:r>
            <a:r>
              <a:rPr lang="en-US" sz="3600" b="1">
                <a:solidFill>
                  <a:srgbClr val="333399"/>
                </a:solidFill>
              </a:rPr>
              <a:t>V</a:t>
            </a:r>
            <a:r>
              <a:rPr lang="tr-TR" sz="3600" b="1">
                <a:solidFill>
                  <a:srgbClr val="333399"/>
                </a:solidFill>
              </a:rPr>
              <a:t>ibration</a:t>
            </a:r>
            <a:r>
              <a:rPr lang="en-US" sz="3600" b="1">
                <a:solidFill>
                  <a:srgbClr val="333399"/>
                </a:solidFill>
              </a:rPr>
              <a:t>al Contribution to the Heat Capacity</a:t>
            </a:r>
            <a:endParaRPr lang="tr-TR" sz="3600" b="1">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57200" y="-76200"/>
            <a:ext cx="8229600" cy="838200"/>
          </a:xfrm>
        </p:spPr>
        <p:txBody>
          <a:bodyPr/>
          <a:lstStyle/>
          <a:p>
            <a:r>
              <a:rPr lang="en-US"/>
              <a:t>Einstein Model Fails at Low Temp</a:t>
            </a:r>
          </a:p>
        </p:txBody>
      </p:sp>
      <p:sp>
        <p:nvSpPr>
          <p:cNvPr id="2" name="Rectangle 3"/>
          <p:cNvSpPr>
            <a:spLocks noGrp="1" noChangeArrowheads="1"/>
          </p:cNvSpPr>
          <p:nvPr>
            <p:ph type="body" idx="4294967295"/>
          </p:nvPr>
        </p:nvSpPr>
        <p:spPr>
          <a:xfrm>
            <a:off x="130930" y="996129"/>
            <a:ext cx="8686800" cy="4389438"/>
          </a:xfrm>
        </p:spPr>
        <p:txBody>
          <a:bodyPr/>
          <a:lstStyle/>
          <a:p>
            <a:pPr marL="273050" indent="-273050" algn="just" eaLnBrk="1" hangingPunct="1"/>
            <a:r>
              <a:rPr lang="tr-TR" sz="2700" dirty="0"/>
              <a:t>Einstein</a:t>
            </a:r>
            <a:r>
              <a:rPr lang="en-US" sz="2700" dirty="0"/>
              <a:t>’s</a:t>
            </a:r>
            <a:r>
              <a:rPr lang="tr-TR" sz="2700" dirty="0"/>
              <a:t> model also gave </a:t>
            </a:r>
            <a:r>
              <a:rPr lang="en-US" sz="2700" dirty="0">
                <a:solidFill>
                  <a:srgbClr val="FF0000"/>
                </a:solidFill>
              </a:rPr>
              <a:t>a much better fit for medium temperatures</a:t>
            </a:r>
            <a:r>
              <a:rPr lang="tr-TR" sz="2700" dirty="0"/>
              <a:t>, but the temperature dependence </a:t>
            </a:r>
            <a:r>
              <a:rPr lang="tr-TR" sz="2700" dirty="0">
                <a:solidFill>
                  <a:srgbClr val="0033CC"/>
                </a:solidFill>
              </a:rPr>
              <a:t>near T=</a:t>
            </a:r>
            <a:r>
              <a:rPr lang="en-US" sz="2700" dirty="0">
                <a:solidFill>
                  <a:srgbClr val="0033CC"/>
                </a:solidFill>
              </a:rPr>
              <a:t> </a:t>
            </a:r>
            <a:r>
              <a:rPr lang="tr-TR" sz="2700" dirty="0">
                <a:solidFill>
                  <a:srgbClr val="0033CC"/>
                </a:solidFill>
              </a:rPr>
              <a:t>0</a:t>
            </a:r>
            <a:r>
              <a:rPr lang="tr-TR" sz="2700" dirty="0"/>
              <a:t> </a:t>
            </a:r>
            <a:r>
              <a:rPr lang="en-US" sz="2700" dirty="0"/>
              <a:t>still </a:t>
            </a:r>
            <a:r>
              <a:rPr lang="tr-TR" sz="2700" dirty="0"/>
              <a:t>did </a:t>
            </a:r>
            <a:r>
              <a:rPr lang="tr-TR" sz="2700" dirty="0">
                <a:solidFill>
                  <a:srgbClr val="0033CC"/>
                </a:solidFill>
              </a:rPr>
              <a:t>not agree with experiment</a:t>
            </a:r>
            <a:r>
              <a:rPr lang="tr-TR" sz="2700" dirty="0"/>
              <a:t>.</a:t>
            </a:r>
            <a:r>
              <a:rPr lang="en-US" sz="2700" dirty="0"/>
              <a:t> </a:t>
            </a:r>
            <a:r>
              <a:rPr lang="en-US" sz="2700" b="1" dirty="0">
                <a:solidFill>
                  <a:srgbClr val="00B050"/>
                </a:solidFill>
              </a:rPr>
              <a:t>Why?</a:t>
            </a:r>
            <a:endParaRPr lang="tr-TR" sz="2700" b="1" dirty="0">
              <a:solidFill>
                <a:srgbClr val="00B050"/>
              </a:solidFill>
            </a:endParaRPr>
          </a:p>
          <a:p>
            <a:pPr marL="273050" indent="-273050" algn="just" eaLnBrk="1" hangingPunct="1">
              <a:buFont typeface="Wingdings" panose="05000000000000000000" pitchFamily="2" charset="2"/>
              <a:buNone/>
            </a:pPr>
            <a:endParaRPr lang="tr-TR" sz="800" dirty="0"/>
          </a:p>
          <a:p>
            <a:pPr marL="273050" indent="-273050" algn="just" eaLnBrk="1" hangingPunct="1"/>
            <a:r>
              <a:rPr lang="tr-TR" sz="2700" dirty="0"/>
              <a:t>Taking into account the </a:t>
            </a:r>
            <a:r>
              <a:rPr lang="tr-TR" sz="2700" dirty="0">
                <a:solidFill>
                  <a:srgbClr val="FF0000"/>
                </a:solidFill>
              </a:rPr>
              <a:t>actual distribution of vibration frequencies in a solid</a:t>
            </a:r>
            <a:r>
              <a:rPr lang="tr-TR" sz="2700" dirty="0"/>
              <a:t> this discrepancy can be accounted </a:t>
            </a:r>
            <a:r>
              <a:rPr lang="en-US" sz="2700" dirty="0"/>
              <a:t>for</a:t>
            </a:r>
            <a:endParaRPr lang="tr-TR" sz="2700" dirty="0"/>
          </a:p>
        </p:txBody>
      </p:sp>
      <p:sp>
        <p:nvSpPr>
          <p:cNvPr id="26630" name="Rectangle 2"/>
          <p:cNvSpPr txBox="1">
            <a:spLocks noChangeArrowheads="1"/>
          </p:cNvSpPr>
          <p:nvPr/>
        </p:nvSpPr>
        <p:spPr bwMode="auto">
          <a:xfrm>
            <a:off x="3535309" y="5065685"/>
            <a:ext cx="126375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sz="2800" b="1" dirty="0">
                <a:solidFill>
                  <a:schemeClr val="accent2"/>
                </a:solidFill>
              </a:rPr>
              <a:t>C</a:t>
            </a:r>
            <a:r>
              <a:rPr lang="en-US" sz="2800" b="1" baseline="-25000" dirty="0">
                <a:solidFill>
                  <a:schemeClr val="accent2"/>
                </a:solidFill>
              </a:rPr>
              <a:t>V</a:t>
            </a:r>
            <a:endParaRPr lang="en-US" sz="2800" b="1" dirty="0">
              <a:solidFill>
                <a:schemeClr val="accent2"/>
              </a:solidFill>
              <a:sym typeface="Symbol" panose="05050102010706020507" pitchFamily="18" charset="2"/>
            </a:endParaRPr>
          </a:p>
        </p:txBody>
      </p:sp>
      <p:pic>
        <p:nvPicPr>
          <p:cNvPr id="76802" name="Picture 2" descr="Image result for einstein fit specific 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330" y="4144963"/>
            <a:ext cx="458152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Figures\fig22.14.JPG"/>
          <p:cNvPicPr>
            <a:picLocks noChangeAspect="1" noChangeArrowheads="1"/>
          </p:cNvPicPr>
          <p:nvPr/>
        </p:nvPicPr>
        <p:blipFill>
          <a:blip r:embed="rId4"/>
          <a:srcRect l="2911" t="4301" r="2911" b="4301"/>
          <a:stretch>
            <a:fillRect/>
          </a:stretch>
        </p:blipFill>
        <p:spPr bwMode="auto">
          <a:xfrm>
            <a:off x="6612970" y="5065685"/>
            <a:ext cx="2219137" cy="1456762"/>
          </a:xfrm>
          <a:prstGeom prst="rect">
            <a:avLst/>
          </a:prstGeom>
          <a:noFill/>
        </p:spPr>
      </p:pic>
    </p:spTree>
    <p:extLst>
      <p:ext uri="{BB962C8B-B14F-4D97-AF65-F5344CB8AC3E}">
        <p14:creationId xmlns:p14="http://schemas.microsoft.com/office/powerpoint/2010/main" val="2094988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57200" y="-76200"/>
            <a:ext cx="8229600" cy="838200"/>
          </a:xfrm>
        </p:spPr>
        <p:txBody>
          <a:bodyPr/>
          <a:lstStyle/>
          <a:p>
            <a:r>
              <a:rPr lang="en-US"/>
              <a:t>Einstein Model Fails at Low Temp</a:t>
            </a:r>
          </a:p>
        </p:txBody>
      </p:sp>
      <p:sp>
        <p:nvSpPr>
          <p:cNvPr id="2" name="Rectangle 3"/>
          <p:cNvSpPr>
            <a:spLocks noGrp="1" noChangeArrowheads="1"/>
          </p:cNvSpPr>
          <p:nvPr>
            <p:ph type="body" idx="4294967295"/>
          </p:nvPr>
        </p:nvSpPr>
        <p:spPr>
          <a:xfrm>
            <a:off x="130930" y="996129"/>
            <a:ext cx="8686800" cy="4389438"/>
          </a:xfrm>
        </p:spPr>
        <p:txBody>
          <a:bodyPr/>
          <a:lstStyle/>
          <a:p>
            <a:pPr marL="273050" indent="-273050" algn="just" eaLnBrk="1" hangingPunct="1"/>
            <a:r>
              <a:rPr lang="tr-TR" sz="2700" dirty="0"/>
              <a:t>Einstein</a:t>
            </a:r>
            <a:r>
              <a:rPr lang="en-US" sz="2700" dirty="0"/>
              <a:t>’s</a:t>
            </a:r>
            <a:r>
              <a:rPr lang="tr-TR" sz="2700" dirty="0"/>
              <a:t> model also gave </a:t>
            </a:r>
            <a:r>
              <a:rPr lang="en-US" sz="2700" dirty="0">
                <a:solidFill>
                  <a:srgbClr val="FF0000"/>
                </a:solidFill>
              </a:rPr>
              <a:t>a much better fit for medium temperatures</a:t>
            </a:r>
            <a:r>
              <a:rPr lang="tr-TR" sz="2700" dirty="0"/>
              <a:t>, but the temperature dependence </a:t>
            </a:r>
            <a:r>
              <a:rPr lang="tr-TR" sz="2700" dirty="0">
                <a:solidFill>
                  <a:srgbClr val="0033CC"/>
                </a:solidFill>
              </a:rPr>
              <a:t>near T=</a:t>
            </a:r>
            <a:r>
              <a:rPr lang="en-US" sz="2700" dirty="0">
                <a:solidFill>
                  <a:srgbClr val="0033CC"/>
                </a:solidFill>
              </a:rPr>
              <a:t> </a:t>
            </a:r>
            <a:r>
              <a:rPr lang="tr-TR" sz="2700" dirty="0">
                <a:solidFill>
                  <a:srgbClr val="0033CC"/>
                </a:solidFill>
              </a:rPr>
              <a:t>0</a:t>
            </a:r>
            <a:r>
              <a:rPr lang="tr-TR" sz="2700" dirty="0"/>
              <a:t> </a:t>
            </a:r>
            <a:r>
              <a:rPr lang="en-US" sz="2700" dirty="0"/>
              <a:t>still </a:t>
            </a:r>
            <a:r>
              <a:rPr lang="tr-TR" sz="2700" dirty="0"/>
              <a:t>did </a:t>
            </a:r>
            <a:r>
              <a:rPr lang="tr-TR" sz="2700" dirty="0">
                <a:solidFill>
                  <a:srgbClr val="0033CC"/>
                </a:solidFill>
              </a:rPr>
              <a:t>not agree with experiment</a:t>
            </a:r>
            <a:r>
              <a:rPr lang="tr-TR" sz="2700" dirty="0"/>
              <a:t>.</a:t>
            </a:r>
            <a:r>
              <a:rPr lang="en-US" sz="2700" dirty="0"/>
              <a:t> </a:t>
            </a:r>
            <a:r>
              <a:rPr lang="en-US" sz="2700" b="1" dirty="0">
                <a:solidFill>
                  <a:srgbClr val="00B050"/>
                </a:solidFill>
              </a:rPr>
              <a:t>Why?</a:t>
            </a:r>
            <a:endParaRPr lang="tr-TR" sz="2700" b="1" dirty="0">
              <a:solidFill>
                <a:srgbClr val="00B050"/>
              </a:solidFill>
            </a:endParaRPr>
          </a:p>
          <a:p>
            <a:pPr marL="273050" indent="-273050" algn="just" eaLnBrk="1" hangingPunct="1">
              <a:buFont typeface="Wingdings" panose="05000000000000000000" pitchFamily="2" charset="2"/>
              <a:buNone/>
            </a:pPr>
            <a:endParaRPr lang="tr-TR" sz="800" dirty="0"/>
          </a:p>
          <a:p>
            <a:pPr marL="273050" indent="-273050" algn="just" eaLnBrk="1" hangingPunct="1"/>
            <a:r>
              <a:rPr lang="tr-TR" sz="2700" dirty="0"/>
              <a:t>Taking into account the </a:t>
            </a:r>
            <a:r>
              <a:rPr lang="tr-TR" sz="2700" dirty="0">
                <a:solidFill>
                  <a:srgbClr val="FF0000"/>
                </a:solidFill>
              </a:rPr>
              <a:t>actual distribution of vibration frequencies in a solid</a:t>
            </a:r>
            <a:r>
              <a:rPr lang="tr-TR" sz="2700" dirty="0"/>
              <a:t> this discrepancy can be accounted </a:t>
            </a:r>
            <a:r>
              <a:rPr lang="en-US" sz="2700" dirty="0"/>
              <a:t>for</a:t>
            </a:r>
            <a:endParaRPr lang="tr-TR" sz="2700" dirty="0"/>
          </a:p>
        </p:txBody>
      </p:sp>
      <p:sp>
        <p:nvSpPr>
          <p:cNvPr id="5" name="Rectangle 4"/>
          <p:cNvSpPr>
            <a:spLocks noChangeArrowheads="1"/>
          </p:cNvSpPr>
          <p:nvPr/>
        </p:nvSpPr>
        <p:spPr bwMode="auto">
          <a:xfrm>
            <a:off x="0" y="3840163"/>
            <a:ext cx="40481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2400" dirty="0">
                <a:solidFill>
                  <a:srgbClr val="CC0000"/>
                </a:solidFill>
              </a:rPr>
              <a:t>Einstein was aware </a:t>
            </a:r>
            <a:r>
              <a:rPr lang="en-US" sz="2400" dirty="0"/>
              <a:t>that getting the frequency of the actual oscillations would be different. He proposed this theory because it was a simple</a:t>
            </a:r>
            <a:r>
              <a:rPr lang="en-US" sz="2400" b="1" dirty="0"/>
              <a:t> demonstration that QM could solve the specific heat problem</a:t>
            </a:r>
            <a:r>
              <a:rPr lang="en-US" sz="2400" dirty="0"/>
              <a:t>.</a:t>
            </a:r>
          </a:p>
          <a:p>
            <a:pPr algn="ctr" eaLnBrk="1" hangingPunct="1">
              <a:spcBef>
                <a:spcPct val="0"/>
              </a:spcBef>
              <a:buFontTx/>
              <a:buNone/>
            </a:pPr>
            <a:endParaRPr lang="en-US" sz="2400" dirty="0"/>
          </a:p>
        </p:txBody>
      </p:sp>
      <p:sp>
        <p:nvSpPr>
          <p:cNvPr id="26630" name="Rectangle 2"/>
          <p:cNvSpPr txBox="1">
            <a:spLocks noChangeArrowheads="1"/>
          </p:cNvSpPr>
          <p:nvPr/>
        </p:nvSpPr>
        <p:spPr bwMode="auto">
          <a:xfrm>
            <a:off x="3535309" y="5065685"/>
            <a:ext cx="126375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sz="2800" b="1" dirty="0">
                <a:solidFill>
                  <a:schemeClr val="accent2"/>
                </a:solidFill>
              </a:rPr>
              <a:t>C</a:t>
            </a:r>
            <a:r>
              <a:rPr lang="en-US" sz="2800" b="1" baseline="-25000" dirty="0">
                <a:solidFill>
                  <a:schemeClr val="accent2"/>
                </a:solidFill>
              </a:rPr>
              <a:t>V</a:t>
            </a:r>
            <a:endParaRPr lang="en-US" sz="2800" b="1" dirty="0">
              <a:solidFill>
                <a:schemeClr val="accent2"/>
              </a:solidFill>
              <a:sym typeface="Symbol" panose="05050102010706020507" pitchFamily="18" charset="2"/>
            </a:endParaRPr>
          </a:p>
        </p:txBody>
      </p:sp>
      <p:pic>
        <p:nvPicPr>
          <p:cNvPr id="76802" name="Picture 2" descr="Image result for einstein fit specific 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330" y="4144963"/>
            <a:ext cx="458152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Z:\Figures\fig22.14.JPG"/>
          <p:cNvPicPr>
            <a:picLocks noChangeAspect="1" noChangeArrowheads="1"/>
          </p:cNvPicPr>
          <p:nvPr/>
        </p:nvPicPr>
        <p:blipFill>
          <a:blip r:embed="rId4"/>
          <a:srcRect l="2911" t="4301" r="2911" b="4301"/>
          <a:stretch>
            <a:fillRect/>
          </a:stretch>
        </p:blipFill>
        <p:spPr bwMode="auto">
          <a:xfrm>
            <a:off x="6612970" y="5065685"/>
            <a:ext cx="2219137" cy="1456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lstStyle/>
          <a:p>
            <a:r>
              <a:rPr lang="en-US" dirty="0"/>
              <a:t>Incorporating the phonon distribution </a:t>
            </a:r>
            <a:endParaRPr lang="en-US" baseline="-25000" dirty="0"/>
          </a:p>
        </p:txBody>
      </p:sp>
      <p:sp>
        <p:nvSpPr>
          <p:cNvPr id="3" name="Content Placeholder 2"/>
          <p:cNvSpPr>
            <a:spLocks noGrp="1"/>
          </p:cNvSpPr>
          <p:nvPr>
            <p:ph idx="1"/>
          </p:nvPr>
        </p:nvSpPr>
        <p:spPr>
          <a:xfrm>
            <a:off x="434189" y="1382418"/>
            <a:ext cx="8458200" cy="4525963"/>
          </a:xfrm>
        </p:spPr>
        <p:txBody>
          <a:bodyPr/>
          <a:lstStyle/>
          <a:p>
            <a:r>
              <a:rPr lang="en-US" dirty="0"/>
              <a:t>Specific heat is still the temperature derivative of energy</a:t>
            </a:r>
          </a:p>
          <a:p>
            <a:endParaRPr lang="en-US" dirty="0"/>
          </a:p>
        </p:txBody>
      </p:sp>
      <p:sp>
        <p:nvSpPr>
          <p:cNvPr id="11" name="TextBox 10">
            <a:extLst>
              <a:ext uri="{FF2B5EF4-FFF2-40B4-BE49-F238E27FC236}">
                <a16:creationId xmlns:a16="http://schemas.microsoft.com/office/drawing/2014/main" id="{657663EA-88B8-4FE8-BEDC-407A662BBB2F}"/>
              </a:ext>
            </a:extLst>
          </p:cNvPr>
          <p:cNvSpPr txBox="1"/>
          <p:nvPr/>
        </p:nvSpPr>
        <p:spPr>
          <a:xfrm>
            <a:off x="3352800" y="1934021"/>
            <a:ext cx="2800343" cy="584775"/>
          </a:xfrm>
          <a:prstGeom prst="rect">
            <a:avLst/>
          </a:prstGeom>
          <a:noFill/>
        </p:spPr>
        <p:txBody>
          <a:bodyPr wrap="square" rtlCol="0">
            <a:spAutoFit/>
          </a:bodyPr>
          <a:lstStyle/>
          <a:p>
            <a:r>
              <a:rPr lang="en-US" sz="3200" dirty="0" err="1"/>
              <a:t>C</a:t>
            </a:r>
            <a:r>
              <a:rPr lang="en-US" sz="3200" baseline="-25000" dirty="0" err="1"/>
              <a:t>v</a:t>
            </a:r>
            <a:r>
              <a:rPr lang="en-US" sz="3200" dirty="0"/>
              <a:t>=</a:t>
            </a:r>
            <a:r>
              <a:rPr lang="en-US" sz="3200" b="1" dirty="0">
                <a:solidFill>
                  <a:srgbClr val="FF0000"/>
                </a:solidFill>
              </a:rPr>
              <a:t> </a:t>
            </a:r>
            <a:r>
              <a:rPr lang="en-US" sz="3200" b="1" dirty="0" err="1">
                <a:solidFill>
                  <a:srgbClr val="FF0000"/>
                </a:solidFill>
              </a:rPr>
              <a:t>d</a:t>
            </a:r>
            <a:r>
              <a:rPr lang="en-US" sz="3200" b="1" dirty="0" err="1">
                <a:solidFill>
                  <a:srgbClr val="FF0000"/>
                </a:solidFill>
                <a:sym typeface="Symbol" panose="05050102010706020507" pitchFamily="18" charset="2"/>
              </a:rPr>
              <a:t>U</a:t>
            </a:r>
            <a:r>
              <a:rPr lang="en-US" sz="3200" b="1" i="1" dirty="0">
                <a:solidFill>
                  <a:srgbClr val="FF0000"/>
                </a:solidFill>
              </a:rPr>
              <a:t> /</a:t>
            </a:r>
            <a:r>
              <a:rPr lang="en-US" sz="3200" b="1" dirty="0">
                <a:solidFill>
                  <a:srgbClr val="FF0000"/>
                </a:solidFill>
              </a:rPr>
              <a:t>dT</a:t>
            </a:r>
            <a:endParaRPr lang="en-US" sz="3200" dirty="0"/>
          </a:p>
        </p:txBody>
      </p:sp>
    </p:spTree>
    <p:extLst>
      <p:ext uri="{BB962C8B-B14F-4D97-AF65-F5344CB8AC3E}">
        <p14:creationId xmlns:p14="http://schemas.microsoft.com/office/powerpoint/2010/main" val="120843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lstStyle/>
          <a:p>
            <a:r>
              <a:rPr lang="en-US" dirty="0"/>
              <a:t>Incorporating the phonon distribution </a:t>
            </a:r>
            <a:endParaRPr lang="en-US" baseline="-25000" dirty="0"/>
          </a:p>
        </p:txBody>
      </p:sp>
      <p:sp>
        <p:nvSpPr>
          <p:cNvPr id="3" name="Content Placeholder 2"/>
          <p:cNvSpPr>
            <a:spLocks noGrp="1"/>
          </p:cNvSpPr>
          <p:nvPr>
            <p:ph idx="1"/>
          </p:nvPr>
        </p:nvSpPr>
        <p:spPr>
          <a:xfrm>
            <a:off x="434189" y="1382418"/>
            <a:ext cx="8458200" cy="4525963"/>
          </a:xfrm>
        </p:spPr>
        <p:txBody>
          <a:bodyPr/>
          <a:lstStyle/>
          <a:p>
            <a:r>
              <a:rPr lang="en-US" dirty="0"/>
              <a:t>Specific heat is still the temperature derivative of energy</a:t>
            </a:r>
          </a:p>
          <a:p>
            <a:endParaRPr lang="en-US" dirty="0"/>
          </a:p>
          <a:p>
            <a:r>
              <a:rPr lang="en-US" dirty="0"/>
              <a:t>But now need to include the </a:t>
            </a:r>
            <a:r>
              <a:rPr lang="en-US" dirty="0">
                <a:solidFill>
                  <a:srgbClr val="FF0000"/>
                </a:solidFill>
              </a:rPr>
              <a:t>density of states </a:t>
            </a:r>
            <a:r>
              <a:rPr lang="en-US" dirty="0"/>
              <a:t>D(E) </a:t>
            </a:r>
            <a:r>
              <a:rPr lang="en-US" sz="2700" dirty="0"/>
              <a:t>(related to </a:t>
            </a:r>
            <a:r>
              <a:rPr lang="en-US" sz="2700" dirty="0">
                <a:solidFill>
                  <a:srgbClr val="00B050"/>
                </a:solidFill>
              </a:rPr>
              <a:t>number of states N(E)</a:t>
            </a:r>
            <a:r>
              <a:rPr lang="en-US" sz="2700" dirty="0"/>
              <a:t>)</a:t>
            </a:r>
          </a:p>
        </p:txBody>
      </p:sp>
      <p:pic>
        <p:nvPicPr>
          <p:cNvPr id="6" name="Picture 5"/>
          <p:cNvPicPr>
            <a:picLocks noChangeAspect="1"/>
          </p:cNvPicPr>
          <p:nvPr/>
        </p:nvPicPr>
        <p:blipFill>
          <a:blip r:embed="rId3"/>
          <a:stretch>
            <a:fillRect/>
          </a:stretch>
        </p:blipFill>
        <p:spPr>
          <a:xfrm>
            <a:off x="1600200" y="4694278"/>
            <a:ext cx="5211779" cy="83807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685800" y="5638800"/>
                <a:ext cx="5943600" cy="996748"/>
              </a:xfrm>
              <a:prstGeom prst="rect">
                <a:avLst/>
              </a:prstGeom>
              <a:noFill/>
            </p:spPr>
            <p:txBody>
              <a:bodyPr wrap="square" rtlCol="0">
                <a:spAutoFit/>
              </a:bodyPr>
              <a:lstStyle/>
              <a:p>
                <a:r>
                  <a:rPr lang="en-US" sz="3200" i="1" dirty="0"/>
                  <a:t>f</a:t>
                </a:r>
                <a:r>
                  <a:rPr lang="en-US" sz="3200" dirty="0"/>
                  <a:t>(</a:t>
                </a:r>
                <a:r>
                  <a:rPr lang="en-US" sz="3200" i="1" dirty="0"/>
                  <a:t>E</a:t>
                </a:r>
                <a:r>
                  <a:rPr lang="en-US" sz="3200" dirty="0"/>
                  <a:t>)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1</m:t>
                        </m:r>
                      </m:num>
                      <m:den>
                        <m:r>
                          <m:rPr>
                            <m:sty m:val="p"/>
                          </m:rPr>
                          <a:rPr lang="en-US" sz="3200" b="0" i="0" smtClean="0">
                            <a:latin typeface="Cambria Math" panose="02040503050406030204" pitchFamily="18" charset="0"/>
                          </a:rPr>
                          <m:t>exp</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𝐸</m:t>
                            </m:r>
                            <m:r>
                              <a:rPr lang="en-US" sz="3200" b="0" i="1" smtClean="0">
                                <a:solidFill>
                                  <a:srgbClr val="CC0000"/>
                                </a:solidFill>
                                <a:latin typeface="Cambria Math" panose="02040503050406030204" pitchFamily="18" charset="0"/>
                              </a:rPr>
                              <m:t>−</m:t>
                            </m:r>
                            <m:r>
                              <a:rPr lang="en-US" sz="3200" b="0" i="1" smtClean="0">
                                <a:solidFill>
                                  <a:srgbClr val="CC0000"/>
                                </a:solidFill>
                                <a:latin typeface="Cambria Math" panose="02040503050406030204" pitchFamily="18" charset="0"/>
                                <a:ea typeface="Cambria Math" panose="02040503050406030204" pitchFamily="18" charset="0"/>
                              </a:rPr>
                              <m:t>𝜇</m:t>
                            </m:r>
                          </m:num>
                          <m:den>
                            <m:r>
                              <a:rPr lang="en-US" sz="3200" b="0" i="1" smtClean="0">
                                <a:latin typeface="Cambria Math" panose="02040503050406030204" pitchFamily="18" charset="0"/>
                              </a:rPr>
                              <m:t>𝑘</m:t>
                            </m:r>
                            <m:r>
                              <a:rPr lang="en-US" sz="3200" b="0" i="1" baseline="-25000" smtClean="0">
                                <a:latin typeface="Cambria Math" panose="02040503050406030204" pitchFamily="18" charset="0"/>
                              </a:rPr>
                              <m:t>𝐵</m:t>
                            </m:r>
                            <m:r>
                              <a:rPr lang="en-US" sz="3200" b="0" i="1" smtClean="0">
                                <a:latin typeface="Cambria Math" panose="02040503050406030204" pitchFamily="18" charset="0"/>
                              </a:rPr>
                              <m:t>𝑇</m:t>
                            </m:r>
                          </m:den>
                        </m:f>
                        <m:r>
                          <a:rPr lang="en-US" sz="3200" b="0" i="1" smtClean="0">
                            <a:latin typeface="Cambria Math" panose="02040503050406030204" pitchFamily="18" charset="0"/>
                          </a:rPr>
                          <m:t>)</m:t>
                        </m:r>
                        <m:r>
                          <a:rPr lang="en-US" sz="3200" b="0" i="1" smtClean="0">
                            <a:solidFill>
                              <a:srgbClr val="CC0000"/>
                            </a:solidFill>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1</m:t>
                        </m:r>
                      </m:den>
                    </m:f>
                  </m:oMath>
                </a14:m>
                <a:r>
                  <a:rPr lang="en-US" sz="3200"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685800" y="5638800"/>
                <a:ext cx="5943600" cy="996748"/>
              </a:xfrm>
              <a:prstGeom prst="rect">
                <a:avLst/>
              </a:prstGeom>
              <a:blipFill rotWithShape="0">
                <a:blip r:embed="rId5"/>
                <a:stretch>
                  <a:fillRect l="-2667" b="-3659"/>
                </a:stretch>
              </a:blipFill>
            </p:spPr>
            <p:txBody>
              <a:bodyPr/>
              <a:lstStyle/>
              <a:p>
                <a:r>
                  <a:rPr lang="en-US">
                    <a:noFill/>
                  </a:rPr>
                  <a:t> </a:t>
                </a:r>
              </a:p>
            </p:txBody>
          </p:sp>
        </mc:Fallback>
      </mc:AlternateContent>
      <p:cxnSp>
        <p:nvCxnSpPr>
          <p:cNvPr id="8" name="Straight Connector 7"/>
          <p:cNvCxnSpPr/>
          <p:nvPr/>
        </p:nvCxnSpPr>
        <p:spPr>
          <a:xfrm>
            <a:off x="3124200" y="6445673"/>
            <a:ext cx="2286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6496043" y="6259533"/>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solidFill>
                  <a:srgbClr val="6600CC"/>
                </a:solidFill>
              </a:rPr>
              <a:t>Planck distribution</a:t>
            </a:r>
          </a:p>
        </p:txBody>
      </p:sp>
      <p:sp>
        <p:nvSpPr>
          <p:cNvPr id="10" name="TextBox 9"/>
          <p:cNvSpPr txBox="1"/>
          <p:nvPr/>
        </p:nvSpPr>
        <p:spPr>
          <a:xfrm>
            <a:off x="3829043" y="5797868"/>
            <a:ext cx="4648200" cy="461665"/>
          </a:xfrm>
          <a:prstGeom prst="rect">
            <a:avLst/>
          </a:prstGeom>
          <a:noFill/>
        </p:spPr>
        <p:txBody>
          <a:bodyPr wrap="square" rtlCol="0">
            <a:spAutoFit/>
          </a:bodyPr>
          <a:lstStyle/>
          <a:p>
            <a:r>
              <a:rPr lang="en-US" sz="2400" dirty="0">
                <a:solidFill>
                  <a:srgbClr val="CC0000"/>
                </a:solidFill>
              </a:rPr>
              <a:t>Plus for fermions</a:t>
            </a:r>
            <a:r>
              <a:rPr lang="en-US" sz="2400" dirty="0"/>
              <a:t>, </a:t>
            </a:r>
            <a:r>
              <a:rPr lang="en-US" sz="2400" dirty="0">
                <a:solidFill>
                  <a:srgbClr val="6600CC"/>
                </a:solidFill>
              </a:rPr>
              <a:t>minus for bosons</a:t>
            </a:r>
          </a:p>
        </p:txBody>
      </p:sp>
      <p:sp>
        <p:nvSpPr>
          <p:cNvPr id="11" name="TextBox 10">
            <a:extLst>
              <a:ext uri="{FF2B5EF4-FFF2-40B4-BE49-F238E27FC236}">
                <a16:creationId xmlns:a16="http://schemas.microsoft.com/office/drawing/2014/main" id="{657663EA-88B8-4FE8-BEDC-407A662BBB2F}"/>
              </a:ext>
            </a:extLst>
          </p:cNvPr>
          <p:cNvSpPr txBox="1"/>
          <p:nvPr/>
        </p:nvSpPr>
        <p:spPr>
          <a:xfrm>
            <a:off x="3352800" y="1934021"/>
            <a:ext cx="2800343" cy="584775"/>
          </a:xfrm>
          <a:prstGeom prst="rect">
            <a:avLst/>
          </a:prstGeom>
          <a:noFill/>
        </p:spPr>
        <p:txBody>
          <a:bodyPr wrap="square" rtlCol="0">
            <a:spAutoFit/>
          </a:bodyPr>
          <a:lstStyle/>
          <a:p>
            <a:r>
              <a:rPr lang="en-US" sz="3200" dirty="0" err="1"/>
              <a:t>C</a:t>
            </a:r>
            <a:r>
              <a:rPr lang="en-US" sz="3200" baseline="-25000" dirty="0" err="1"/>
              <a:t>v</a:t>
            </a:r>
            <a:r>
              <a:rPr lang="en-US" sz="3200" dirty="0"/>
              <a:t>=</a:t>
            </a:r>
            <a:r>
              <a:rPr lang="en-US" sz="3200" b="1" dirty="0">
                <a:solidFill>
                  <a:srgbClr val="FF0000"/>
                </a:solidFill>
              </a:rPr>
              <a:t> </a:t>
            </a:r>
            <a:r>
              <a:rPr lang="en-US" sz="3200" b="1" dirty="0" err="1">
                <a:solidFill>
                  <a:srgbClr val="FF0000"/>
                </a:solidFill>
              </a:rPr>
              <a:t>d</a:t>
            </a:r>
            <a:r>
              <a:rPr lang="en-US" sz="3200" b="1" dirty="0" err="1">
                <a:solidFill>
                  <a:srgbClr val="FF0000"/>
                </a:solidFill>
                <a:sym typeface="Symbol" panose="05050102010706020507" pitchFamily="18" charset="2"/>
              </a:rPr>
              <a:t>U</a:t>
            </a:r>
            <a:r>
              <a:rPr lang="en-US" sz="3200" b="1" i="1" dirty="0">
                <a:solidFill>
                  <a:srgbClr val="FF0000"/>
                </a:solidFill>
              </a:rPr>
              <a:t> /</a:t>
            </a:r>
            <a:r>
              <a:rPr lang="en-US" sz="3200" b="1" dirty="0">
                <a:solidFill>
                  <a:srgbClr val="FF0000"/>
                </a:solidFill>
              </a:rPr>
              <a:t>dT</a:t>
            </a:r>
            <a:endParaRPr lang="en-US" sz="3200" dirty="0"/>
          </a:p>
        </p:txBody>
      </p:sp>
      <p:pic>
        <p:nvPicPr>
          <p:cNvPr id="12" name="Picture 11">
            <a:extLst>
              <a:ext uri="{FF2B5EF4-FFF2-40B4-BE49-F238E27FC236}">
                <a16:creationId xmlns:a16="http://schemas.microsoft.com/office/drawing/2014/main" id="{D71878E8-1976-4263-906E-91F8B2759F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8770" y="4430418"/>
            <a:ext cx="1895230" cy="1284031"/>
          </a:xfrm>
          <a:prstGeom prst="rect">
            <a:avLst/>
          </a:prstGeom>
        </p:spPr>
      </p:pic>
      <p:sp>
        <p:nvSpPr>
          <p:cNvPr id="4" name="TextBox 3">
            <a:extLst>
              <a:ext uri="{FF2B5EF4-FFF2-40B4-BE49-F238E27FC236}">
                <a16:creationId xmlns:a16="http://schemas.microsoft.com/office/drawing/2014/main" id="{3ACBC934-7281-424C-8D52-E1FD3937B5D7}"/>
              </a:ext>
            </a:extLst>
          </p:cNvPr>
          <p:cNvSpPr txBox="1"/>
          <p:nvPr/>
        </p:nvSpPr>
        <p:spPr>
          <a:xfrm>
            <a:off x="7186961" y="4191000"/>
            <a:ext cx="1981200" cy="377247"/>
          </a:xfrm>
          <a:prstGeom prst="rect">
            <a:avLst/>
          </a:prstGeom>
          <a:noFill/>
        </p:spPr>
        <p:txBody>
          <a:bodyPr wrap="square" rtlCol="0">
            <a:spAutoFit/>
          </a:bodyPr>
          <a:lstStyle/>
          <a:p>
            <a:r>
              <a:rPr lang="en-US" dirty="0">
                <a:sym typeface="Symbol" panose="05050102010706020507" pitchFamily="18" charset="2"/>
              </a:rPr>
              <a:t></a:t>
            </a:r>
            <a:r>
              <a:rPr lang="en-US" dirty="0"/>
              <a:t> is not a constant</a:t>
            </a:r>
          </a:p>
        </p:txBody>
      </p:sp>
    </p:spTree>
    <p:extLst>
      <p:ext uri="{BB962C8B-B14F-4D97-AF65-F5344CB8AC3E}">
        <p14:creationId xmlns:p14="http://schemas.microsoft.com/office/powerpoint/2010/main" val="86897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9" grpId="0"/>
      <p:bldP spid="10" grpId="0"/>
      <p:bldP spid="11"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B372F94C-8734-4763-84B5-03E8B8817161}"/>
              </a:ext>
            </a:extLst>
          </p:cNvPr>
          <p:cNvSpPr>
            <a:spLocks noGrp="1"/>
          </p:cNvSpPr>
          <p:nvPr>
            <p:ph type="title"/>
          </p:nvPr>
        </p:nvSpPr>
        <p:spPr>
          <a:xfrm>
            <a:off x="227013" y="276225"/>
            <a:ext cx="8688387" cy="1139825"/>
          </a:xfrm>
        </p:spPr>
        <p:txBody>
          <a:bodyPr/>
          <a:lstStyle/>
          <a:p>
            <a:r>
              <a:rPr lang="en-US" altLang="en-US"/>
              <a:t>Density of Levels/States</a:t>
            </a:r>
            <a:br>
              <a:rPr lang="en-US" altLang="en-US"/>
            </a:br>
            <a:r>
              <a:rPr lang="en-US" altLang="en-US"/>
              <a:t>(confusing at first, read p. 108-112)</a:t>
            </a:r>
            <a:br>
              <a:rPr lang="en-US" altLang="en-US"/>
            </a:br>
            <a:endParaRPr lang="en-US" altLang="en-US" sz="3600"/>
          </a:p>
        </p:txBody>
      </p:sp>
      <p:sp>
        <p:nvSpPr>
          <p:cNvPr id="3" name="TextBox 2">
            <a:extLst>
              <a:ext uri="{FF2B5EF4-FFF2-40B4-BE49-F238E27FC236}">
                <a16:creationId xmlns:a16="http://schemas.microsoft.com/office/drawing/2014/main" id="{45C64A5E-F663-4BD7-8241-DBC18D07821C}"/>
              </a:ext>
            </a:extLst>
          </p:cNvPr>
          <p:cNvSpPr txBox="1"/>
          <p:nvPr/>
        </p:nvSpPr>
        <p:spPr>
          <a:xfrm>
            <a:off x="1066800" y="5105400"/>
            <a:ext cx="6934200" cy="1815882"/>
          </a:xfrm>
          <a:prstGeom prst="rect">
            <a:avLst/>
          </a:prstGeom>
          <a:noFill/>
        </p:spPr>
        <p:txBody>
          <a:bodyPr wrap="square" rtlCol="0">
            <a:spAutoFit/>
          </a:bodyPr>
          <a:lstStyle/>
          <a:p>
            <a:pPr algn="ctr"/>
            <a:r>
              <a:rPr lang="en-US" sz="2800" dirty="0"/>
              <a:t>It’s ok if this doesn’t make sense by the end of today. It normally takes some practice before it becomes clear. That’s what homework and tests are for.</a:t>
            </a:r>
          </a:p>
        </p:txBody>
      </p:sp>
    </p:spTree>
    <p:extLst>
      <p:ext uri="{BB962C8B-B14F-4D97-AF65-F5344CB8AC3E}">
        <p14:creationId xmlns:p14="http://schemas.microsoft.com/office/powerpoint/2010/main" val="654912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B372F94C-8734-4763-84B5-03E8B8817161}"/>
              </a:ext>
            </a:extLst>
          </p:cNvPr>
          <p:cNvSpPr>
            <a:spLocks noGrp="1"/>
          </p:cNvSpPr>
          <p:nvPr>
            <p:ph type="title"/>
          </p:nvPr>
        </p:nvSpPr>
        <p:spPr>
          <a:xfrm>
            <a:off x="227013" y="276225"/>
            <a:ext cx="8688387" cy="1139825"/>
          </a:xfrm>
        </p:spPr>
        <p:txBody>
          <a:bodyPr/>
          <a:lstStyle/>
          <a:p>
            <a:r>
              <a:rPr lang="en-US" altLang="en-US"/>
              <a:t>Density of Levels/States</a:t>
            </a:r>
            <a:br>
              <a:rPr lang="en-US" altLang="en-US"/>
            </a:br>
            <a:r>
              <a:rPr lang="en-US" altLang="en-US"/>
              <a:t>(confusing at first, read p. 108-112)</a:t>
            </a:r>
            <a:br>
              <a:rPr lang="en-US" altLang="en-US"/>
            </a:br>
            <a:endParaRPr lang="en-US" altLang="en-US" sz="3600"/>
          </a:p>
        </p:txBody>
      </p:sp>
      <p:sp>
        <p:nvSpPr>
          <p:cNvPr id="6" name="Content Placeholder 2">
            <a:extLst>
              <a:ext uri="{FF2B5EF4-FFF2-40B4-BE49-F238E27FC236}">
                <a16:creationId xmlns:a16="http://schemas.microsoft.com/office/drawing/2014/main" id="{9993EAB1-F119-4AF4-A572-D79B4880B267}"/>
              </a:ext>
            </a:extLst>
          </p:cNvPr>
          <p:cNvSpPr>
            <a:spLocks noGrp="1"/>
          </p:cNvSpPr>
          <p:nvPr>
            <p:ph idx="1"/>
          </p:nvPr>
        </p:nvSpPr>
        <p:spPr>
          <a:xfrm>
            <a:off x="239713" y="1284288"/>
            <a:ext cx="8686800" cy="1541462"/>
          </a:xfrm>
        </p:spPr>
        <p:txBody>
          <a:bodyPr/>
          <a:lstStyle/>
          <a:p>
            <a:pPr marL="0" indent="0">
              <a:buFont typeface="Wingdings" panose="05000000000000000000" pitchFamily="2" charset="2"/>
              <a:buNone/>
              <a:defRPr/>
            </a:pPr>
            <a:r>
              <a:rPr lang="en-US" dirty="0"/>
              <a:t>We will often need to know the </a:t>
            </a:r>
            <a:r>
              <a:rPr lang="en-US" b="1" dirty="0"/>
              <a:t>density of states</a:t>
            </a:r>
            <a:r>
              <a:rPr lang="en-US" dirty="0"/>
              <a:t> (</a:t>
            </a:r>
            <a:r>
              <a:rPr lang="en-US" b="1" dirty="0"/>
              <a:t>DOS</a:t>
            </a:r>
            <a:r>
              <a:rPr lang="en-US" dirty="0"/>
              <a:t>) of a system: the number of states per interval of energy at each energy level available to be occupied</a:t>
            </a:r>
          </a:p>
          <a:p>
            <a:pPr>
              <a:defRPr/>
            </a:pPr>
            <a:endParaRPr lang="en-US" dirty="0"/>
          </a:p>
        </p:txBody>
      </p:sp>
    </p:spTree>
    <p:extLst>
      <p:ext uri="{BB962C8B-B14F-4D97-AF65-F5344CB8AC3E}">
        <p14:creationId xmlns:p14="http://schemas.microsoft.com/office/powerpoint/2010/main" val="3064487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046790B2-F900-4176-BC31-D154077E8411}"/>
              </a:ext>
            </a:extLst>
          </p:cNvPr>
          <p:cNvSpPr>
            <a:spLocks noChangeArrowheads="1"/>
          </p:cNvSpPr>
          <p:nvPr/>
        </p:nvSpPr>
        <p:spPr bwMode="auto">
          <a:xfrm>
            <a:off x="4430713" y="2795588"/>
            <a:ext cx="45720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Imagine a multi-level parking lot. </a:t>
            </a:r>
            <a:br>
              <a:rPr lang="en-US" altLang="en-US" sz="2000" dirty="0"/>
            </a:br>
            <a:r>
              <a:rPr lang="en-US" altLang="en-US" sz="2000" dirty="0"/>
              <a:t>The available number of spots in a particular floor of the parking spot is the density of states for that floor. It doesn't matter if it's occupied or not, just the number available matters for the DOS. </a:t>
            </a:r>
          </a:p>
          <a:p>
            <a:pPr>
              <a:spcBef>
                <a:spcPct val="0"/>
              </a:spcBef>
              <a:buFontTx/>
              <a:buNone/>
            </a:pPr>
            <a:r>
              <a:rPr lang="en-US" altLang="en-US" sz="2000" dirty="0"/>
              <a:t>The probability of finding a car in that particular floor is the product of the number of spots available and the fermi probability of occupation.</a:t>
            </a:r>
            <a:br>
              <a:rPr lang="en-US" altLang="en-US" sz="2000" dirty="0"/>
            </a:br>
            <a:r>
              <a:rPr lang="en-US" altLang="en-US" sz="2000" dirty="0"/>
              <a:t>Thus, each floor (energy level) will have its own DOS and probability.</a:t>
            </a:r>
          </a:p>
          <a:p>
            <a:pPr>
              <a:spcBef>
                <a:spcPct val="0"/>
              </a:spcBef>
              <a:buFontTx/>
              <a:buNone/>
            </a:pPr>
            <a:r>
              <a:rPr lang="en-US" altLang="en-US" sz="2000" dirty="0">
                <a:hlinkClick r:id="rId3"/>
              </a:rPr>
              <a:t>Karan Mehta</a:t>
            </a:r>
            <a:r>
              <a:rPr lang="en-US" altLang="en-US" sz="2000" dirty="0"/>
              <a:t>, PhD student at Georgia Tech</a:t>
            </a:r>
          </a:p>
        </p:txBody>
      </p:sp>
      <p:sp>
        <p:nvSpPr>
          <p:cNvPr id="8195" name="Title 1">
            <a:extLst>
              <a:ext uri="{FF2B5EF4-FFF2-40B4-BE49-F238E27FC236}">
                <a16:creationId xmlns:a16="http://schemas.microsoft.com/office/drawing/2014/main" id="{B372F94C-8734-4763-84B5-03E8B8817161}"/>
              </a:ext>
            </a:extLst>
          </p:cNvPr>
          <p:cNvSpPr>
            <a:spLocks noGrp="1"/>
          </p:cNvSpPr>
          <p:nvPr>
            <p:ph type="title"/>
          </p:nvPr>
        </p:nvSpPr>
        <p:spPr>
          <a:xfrm>
            <a:off x="227013" y="276225"/>
            <a:ext cx="8688387" cy="1139825"/>
          </a:xfrm>
        </p:spPr>
        <p:txBody>
          <a:bodyPr/>
          <a:lstStyle/>
          <a:p>
            <a:r>
              <a:rPr lang="en-US" altLang="en-US"/>
              <a:t>Density of Levels/States</a:t>
            </a:r>
            <a:br>
              <a:rPr lang="en-US" altLang="en-US"/>
            </a:br>
            <a:r>
              <a:rPr lang="en-US" altLang="en-US"/>
              <a:t>(confusing at first, read p. 108-112)</a:t>
            </a:r>
            <a:br>
              <a:rPr lang="en-US" altLang="en-US"/>
            </a:br>
            <a:endParaRPr lang="en-US" altLang="en-US" sz="3600"/>
          </a:p>
        </p:txBody>
      </p:sp>
      <p:sp>
        <p:nvSpPr>
          <p:cNvPr id="6" name="Content Placeholder 2">
            <a:extLst>
              <a:ext uri="{FF2B5EF4-FFF2-40B4-BE49-F238E27FC236}">
                <a16:creationId xmlns:a16="http://schemas.microsoft.com/office/drawing/2014/main" id="{9993EAB1-F119-4AF4-A572-D79B4880B267}"/>
              </a:ext>
            </a:extLst>
          </p:cNvPr>
          <p:cNvSpPr>
            <a:spLocks noGrp="1"/>
          </p:cNvSpPr>
          <p:nvPr>
            <p:ph idx="1"/>
          </p:nvPr>
        </p:nvSpPr>
        <p:spPr>
          <a:xfrm>
            <a:off x="239713" y="1284288"/>
            <a:ext cx="8686800" cy="1541462"/>
          </a:xfrm>
        </p:spPr>
        <p:txBody>
          <a:bodyPr/>
          <a:lstStyle/>
          <a:p>
            <a:pPr marL="0" indent="0">
              <a:buFont typeface="Wingdings" panose="05000000000000000000" pitchFamily="2" charset="2"/>
              <a:buNone/>
              <a:defRPr/>
            </a:pPr>
            <a:r>
              <a:rPr lang="en-US" dirty="0"/>
              <a:t>We will often need to know the </a:t>
            </a:r>
            <a:r>
              <a:rPr lang="en-US" b="1" dirty="0"/>
              <a:t>density of states</a:t>
            </a:r>
            <a:r>
              <a:rPr lang="en-US" dirty="0"/>
              <a:t> (</a:t>
            </a:r>
            <a:r>
              <a:rPr lang="en-US" b="1" dirty="0"/>
              <a:t>DOS</a:t>
            </a:r>
            <a:r>
              <a:rPr lang="en-US" dirty="0"/>
              <a:t>) of a system: the number of states per interval of energy at each energy level available to be occupied</a:t>
            </a:r>
          </a:p>
          <a:p>
            <a:pPr>
              <a:defRPr/>
            </a:pPr>
            <a:endParaRPr lang="en-US" dirty="0"/>
          </a:p>
        </p:txBody>
      </p:sp>
      <p:pic>
        <p:nvPicPr>
          <p:cNvPr id="8197" name="Picture 8">
            <a:extLst>
              <a:ext uri="{FF2B5EF4-FFF2-40B4-BE49-F238E27FC236}">
                <a16:creationId xmlns:a16="http://schemas.microsoft.com/office/drawing/2014/main" id="{6A3E5CDD-7294-4D67-BB50-C302E9A918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368800"/>
            <a:ext cx="33210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a:extLst>
              <a:ext uri="{FF2B5EF4-FFF2-40B4-BE49-F238E27FC236}">
                <a16:creationId xmlns:a16="http://schemas.microsoft.com/office/drawing/2014/main" id="{3BF2BA5F-F4A7-4A9A-9EB3-817F999279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13" y="2825750"/>
            <a:ext cx="41910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544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046790B2-F900-4176-BC31-D154077E8411}"/>
              </a:ext>
            </a:extLst>
          </p:cNvPr>
          <p:cNvSpPr>
            <a:spLocks noChangeArrowheads="1"/>
          </p:cNvSpPr>
          <p:nvPr/>
        </p:nvSpPr>
        <p:spPr bwMode="auto">
          <a:xfrm>
            <a:off x="4430713" y="2795588"/>
            <a:ext cx="45720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Imagine a multi-level parking lot. </a:t>
            </a:r>
            <a:br>
              <a:rPr lang="en-US" altLang="en-US" sz="2000" dirty="0"/>
            </a:br>
            <a:r>
              <a:rPr lang="en-US" altLang="en-US" sz="2000" dirty="0"/>
              <a:t>The available number of spots in a particular floor of the parking spot is the density of states for that floor. It doesn't matter if it's occupied or not, just the number available matters for the DOS. </a:t>
            </a:r>
          </a:p>
          <a:p>
            <a:pPr>
              <a:spcBef>
                <a:spcPct val="0"/>
              </a:spcBef>
              <a:buFontTx/>
              <a:buNone/>
            </a:pPr>
            <a:r>
              <a:rPr lang="en-US" altLang="en-US" sz="2000" dirty="0"/>
              <a:t>The probability of finding a car in that particular floor is the product of the number of spots available and the fermi probability of occupation.</a:t>
            </a:r>
            <a:br>
              <a:rPr lang="en-US" altLang="en-US" sz="2000" dirty="0"/>
            </a:br>
            <a:r>
              <a:rPr lang="en-US" altLang="en-US" sz="2000" dirty="0"/>
              <a:t>Thus, each floor (energy level) will have its own DOS and probability.</a:t>
            </a:r>
          </a:p>
          <a:p>
            <a:pPr>
              <a:spcBef>
                <a:spcPct val="0"/>
              </a:spcBef>
              <a:buFontTx/>
              <a:buNone/>
            </a:pPr>
            <a:r>
              <a:rPr lang="en-US" altLang="en-US" sz="2000" dirty="0">
                <a:hlinkClick r:id="rId3"/>
              </a:rPr>
              <a:t>Karan Mehta</a:t>
            </a:r>
            <a:r>
              <a:rPr lang="en-US" altLang="en-US" sz="2000" dirty="0"/>
              <a:t>, PhD student at Georgia Tech</a:t>
            </a:r>
          </a:p>
        </p:txBody>
      </p:sp>
      <p:sp>
        <p:nvSpPr>
          <p:cNvPr id="8195" name="Title 1">
            <a:extLst>
              <a:ext uri="{FF2B5EF4-FFF2-40B4-BE49-F238E27FC236}">
                <a16:creationId xmlns:a16="http://schemas.microsoft.com/office/drawing/2014/main" id="{B372F94C-8734-4763-84B5-03E8B8817161}"/>
              </a:ext>
            </a:extLst>
          </p:cNvPr>
          <p:cNvSpPr>
            <a:spLocks noGrp="1"/>
          </p:cNvSpPr>
          <p:nvPr>
            <p:ph type="title"/>
          </p:nvPr>
        </p:nvSpPr>
        <p:spPr>
          <a:xfrm>
            <a:off x="227013" y="276225"/>
            <a:ext cx="8688387" cy="1139825"/>
          </a:xfrm>
        </p:spPr>
        <p:txBody>
          <a:bodyPr/>
          <a:lstStyle/>
          <a:p>
            <a:r>
              <a:rPr lang="en-US" altLang="en-US"/>
              <a:t>Density of Levels/States</a:t>
            </a:r>
            <a:br>
              <a:rPr lang="en-US" altLang="en-US"/>
            </a:br>
            <a:r>
              <a:rPr lang="en-US" altLang="en-US"/>
              <a:t>(confusing at first, read p. 108-112)</a:t>
            </a:r>
            <a:br>
              <a:rPr lang="en-US" altLang="en-US"/>
            </a:br>
            <a:endParaRPr lang="en-US" altLang="en-US" sz="3600"/>
          </a:p>
        </p:txBody>
      </p:sp>
      <p:sp>
        <p:nvSpPr>
          <p:cNvPr id="6" name="Content Placeholder 2">
            <a:extLst>
              <a:ext uri="{FF2B5EF4-FFF2-40B4-BE49-F238E27FC236}">
                <a16:creationId xmlns:a16="http://schemas.microsoft.com/office/drawing/2014/main" id="{9993EAB1-F119-4AF4-A572-D79B4880B267}"/>
              </a:ext>
            </a:extLst>
          </p:cNvPr>
          <p:cNvSpPr>
            <a:spLocks noGrp="1"/>
          </p:cNvSpPr>
          <p:nvPr>
            <p:ph idx="1"/>
          </p:nvPr>
        </p:nvSpPr>
        <p:spPr>
          <a:xfrm>
            <a:off x="239713" y="1284288"/>
            <a:ext cx="8686800" cy="1541462"/>
          </a:xfrm>
        </p:spPr>
        <p:txBody>
          <a:bodyPr/>
          <a:lstStyle/>
          <a:p>
            <a:pPr marL="0" indent="0">
              <a:buFont typeface="Wingdings" panose="05000000000000000000" pitchFamily="2" charset="2"/>
              <a:buNone/>
              <a:defRPr/>
            </a:pPr>
            <a:r>
              <a:rPr lang="en-US" dirty="0"/>
              <a:t>We will often need to know the </a:t>
            </a:r>
            <a:r>
              <a:rPr lang="en-US" b="1" dirty="0"/>
              <a:t>density of states</a:t>
            </a:r>
            <a:r>
              <a:rPr lang="en-US" dirty="0"/>
              <a:t> (</a:t>
            </a:r>
            <a:r>
              <a:rPr lang="en-US" b="1" dirty="0"/>
              <a:t>DOS</a:t>
            </a:r>
            <a:r>
              <a:rPr lang="en-US" dirty="0"/>
              <a:t>) of a system: the number of states per interval of energy at each energy level available to be occupied</a:t>
            </a:r>
          </a:p>
          <a:p>
            <a:pPr>
              <a:defRPr/>
            </a:pPr>
            <a:endParaRPr lang="en-US" dirty="0"/>
          </a:p>
        </p:txBody>
      </p:sp>
      <p:pic>
        <p:nvPicPr>
          <p:cNvPr id="8197" name="Picture 8">
            <a:extLst>
              <a:ext uri="{FF2B5EF4-FFF2-40B4-BE49-F238E27FC236}">
                <a16:creationId xmlns:a16="http://schemas.microsoft.com/office/drawing/2014/main" id="{6A3E5CDD-7294-4D67-BB50-C302E9A918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368800"/>
            <a:ext cx="33210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a:extLst>
              <a:ext uri="{FF2B5EF4-FFF2-40B4-BE49-F238E27FC236}">
                <a16:creationId xmlns:a16="http://schemas.microsoft.com/office/drawing/2014/main" id="{3BF2BA5F-F4A7-4A9A-9EB3-817F999279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13" y="2825750"/>
            <a:ext cx="41910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2F4E42D-EF75-4FBB-A7B2-612383A2A0D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787775"/>
            <a:ext cx="33686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143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046790B2-F900-4176-BC31-D154077E8411}"/>
              </a:ext>
            </a:extLst>
          </p:cNvPr>
          <p:cNvSpPr>
            <a:spLocks noChangeArrowheads="1"/>
          </p:cNvSpPr>
          <p:nvPr/>
        </p:nvSpPr>
        <p:spPr bwMode="auto">
          <a:xfrm>
            <a:off x="4430713" y="2795588"/>
            <a:ext cx="45720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Imagine a multi-level parking lot. </a:t>
            </a:r>
            <a:br>
              <a:rPr lang="en-US" altLang="en-US" sz="2000" dirty="0"/>
            </a:br>
            <a:r>
              <a:rPr lang="en-US" altLang="en-US" sz="2000" dirty="0"/>
              <a:t>The available number of spots in a particular floor of the parking spot is the density of states for that floor. It doesn't matter if it's occupied or not, just the number available matters for the DOS. </a:t>
            </a:r>
          </a:p>
          <a:p>
            <a:pPr>
              <a:spcBef>
                <a:spcPct val="0"/>
              </a:spcBef>
              <a:buFontTx/>
              <a:buNone/>
            </a:pPr>
            <a:r>
              <a:rPr lang="en-US" altLang="en-US" sz="2000" dirty="0"/>
              <a:t>The probability of finding a car in that particular floor is the product of the number of spots available and the fermi probability of occupation.</a:t>
            </a:r>
            <a:br>
              <a:rPr lang="en-US" altLang="en-US" sz="2000" dirty="0"/>
            </a:br>
            <a:r>
              <a:rPr lang="en-US" altLang="en-US" sz="2000" dirty="0"/>
              <a:t>Thus, each floor (energy level) will have its own DOS and probability.</a:t>
            </a:r>
          </a:p>
          <a:p>
            <a:pPr>
              <a:spcBef>
                <a:spcPct val="0"/>
              </a:spcBef>
              <a:buFontTx/>
              <a:buNone/>
            </a:pPr>
            <a:r>
              <a:rPr lang="en-US" altLang="en-US" sz="2000" dirty="0">
                <a:hlinkClick r:id="rId3"/>
              </a:rPr>
              <a:t>Karan Mehta</a:t>
            </a:r>
            <a:r>
              <a:rPr lang="en-US" altLang="en-US" sz="2000" dirty="0"/>
              <a:t>, PhD student at Georgia Tech</a:t>
            </a:r>
          </a:p>
        </p:txBody>
      </p:sp>
      <p:sp>
        <p:nvSpPr>
          <p:cNvPr id="8195" name="Title 1">
            <a:extLst>
              <a:ext uri="{FF2B5EF4-FFF2-40B4-BE49-F238E27FC236}">
                <a16:creationId xmlns:a16="http://schemas.microsoft.com/office/drawing/2014/main" id="{B372F94C-8734-4763-84B5-03E8B8817161}"/>
              </a:ext>
            </a:extLst>
          </p:cNvPr>
          <p:cNvSpPr>
            <a:spLocks noGrp="1"/>
          </p:cNvSpPr>
          <p:nvPr>
            <p:ph type="title"/>
          </p:nvPr>
        </p:nvSpPr>
        <p:spPr>
          <a:xfrm>
            <a:off x="227013" y="276225"/>
            <a:ext cx="8688387" cy="1139825"/>
          </a:xfrm>
        </p:spPr>
        <p:txBody>
          <a:bodyPr/>
          <a:lstStyle/>
          <a:p>
            <a:r>
              <a:rPr lang="en-US" altLang="en-US"/>
              <a:t>Density of Levels/States</a:t>
            </a:r>
            <a:br>
              <a:rPr lang="en-US" altLang="en-US"/>
            </a:br>
            <a:r>
              <a:rPr lang="en-US" altLang="en-US"/>
              <a:t>(confusing at first, read p. 108-112)</a:t>
            </a:r>
            <a:br>
              <a:rPr lang="en-US" altLang="en-US"/>
            </a:br>
            <a:endParaRPr lang="en-US" altLang="en-US" sz="3600"/>
          </a:p>
        </p:txBody>
      </p:sp>
      <p:sp>
        <p:nvSpPr>
          <p:cNvPr id="6" name="Content Placeholder 2">
            <a:extLst>
              <a:ext uri="{FF2B5EF4-FFF2-40B4-BE49-F238E27FC236}">
                <a16:creationId xmlns:a16="http://schemas.microsoft.com/office/drawing/2014/main" id="{9993EAB1-F119-4AF4-A572-D79B4880B267}"/>
              </a:ext>
            </a:extLst>
          </p:cNvPr>
          <p:cNvSpPr>
            <a:spLocks noGrp="1"/>
          </p:cNvSpPr>
          <p:nvPr>
            <p:ph idx="1"/>
          </p:nvPr>
        </p:nvSpPr>
        <p:spPr>
          <a:xfrm>
            <a:off x="239713" y="1284288"/>
            <a:ext cx="8686800" cy="1541462"/>
          </a:xfrm>
        </p:spPr>
        <p:txBody>
          <a:bodyPr/>
          <a:lstStyle/>
          <a:p>
            <a:pPr marL="0" indent="0">
              <a:buFont typeface="Wingdings" panose="05000000000000000000" pitchFamily="2" charset="2"/>
              <a:buNone/>
              <a:defRPr/>
            </a:pPr>
            <a:r>
              <a:rPr lang="en-US" dirty="0"/>
              <a:t>We will often need to know the </a:t>
            </a:r>
            <a:r>
              <a:rPr lang="en-US" b="1" dirty="0"/>
              <a:t>density of states</a:t>
            </a:r>
            <a:r>
              <a:rPr lang="en-US" dirty="0"/>
              <a:t> (</a:t>
            </a:r>
            <a:r>
              <a:rPr lang="en-US" b="1" dirty="0"/>
              <a:t>DOS</a:t>
            </a:r>
            <a:r>
              <a:rPr lang="en-US" dirty="0"/>
              <a:t>) of a system: the number of states per interval of energy at each energy level available to be occupied</a:t>
            </a:r>
          </a:p>
          <a:p>
            <a:pPr>
              <a:defRPr/>
            </a:pPr>
            <a:endParaRPr lang="en-US" dirty="0"/>
          </a:p>
        </p:txBody>
      </p:sp>
      <p:pic>
        <p:nvPicPr>
          <p:cNvPr id="8197" name="Picture 8">
            <a:extLst>
              <a:ext uri="{FF2B5EF4-FFF2-40B4-BE49-F238E27FC236}">
                <a16:creationId xmlns:a16="http://schemas.microsoft.com/office/drawing/2014/main" id="{6A3E5CDD-7294-4D67-BB50-C302E9A918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368800"/>
            <a:ext cx="33210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a:extLst>
              <a:ext uri="{FF2B5EF4-FFF2-40B4-BE49-F238E27FC236}">
                <a16:creationId xmlns:a16="http://schemas.microsoft.com/office/drawing/2014/main" id="{3BF2BA5F-F4A7-4A9A-9EB3-817F999279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13" y="2825750"/>
            <a:ext cx="41910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2F4E42D-EF75-4FBB-A7B2-612383A2A0D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787775"/>
            <a:ext cx="33686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094F6C06-B854-4C38-8302-666E96F1D222}"/>
              </a:ext>
            </a:extLst>
          </p:cNvPr>
          <p:cNvCxnSpPr/>
          <p:nvPr/>
        </p:nvCxnSpPr>
        <p:spPr>
          <a:xfrm flipV="1">
            <a:off x="1676400" y="4368800"/>
            <a:ext cx="0" cy="73660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C65E01B-79F2-4719-B9BD-A1A993271B41}"/>
              </a:ext>
            </a:extLst>
          </p:cNvPr>
          <p:cNvSpPr txBox="1"/>
          <p:nvPr/>
        </p:nvSpPr>
        <p:spPr>
          <a:xfrm>
            <a:off x="1409700" y="3833813"/>
            <a:ext cx="533400" cy="523220"/>
          </a:xfrm>
          <a:prstGeom prst="rect">
            <a:avLst/>
          </a:prstGeom>
          <a:noFill/>
        </p:spPr>
        <p:txBody>
          <a:bodyPr wrap="square" rtlCol="0">
            <a:spAutoFit/>
          </a:bodyPr>
          <a:lstStyle/>
          <a:p>
            <a:r>
              <a:rPr lang="en-US" sz="2800" b="1" dirty="0" err="1"/>
              <a:t>k</a:t>
            </a:r>
            <a:r>
              <a:rPr lang="en-US" sz="2800" b="1" baseline="-25000" dirty="0" err="1"/>
              <a:t>y</a:t>
            </a:r>
            <a:endParaRPr lang="en-US" sz="2800" b="1" baseline="-25000" dirty="0"/>
          </a:p>
        </p:txBody>
      </p:sp>
      <p:cxnSp>
        <p:nvCxnSpPr>
          <p:cNvPr id="11" name="Straight Arrow Connector 10">
            <a:extLst>
              <a:ext uri="{FF2B5EF4-FFF2-40B4-BE49-F238E27FC236}">
                <a16:creationId xmlns:a16="http://schemas.microsoft.com/office/drawing/2014/main" id="{3482B6A5-C666-49ED-A04D-99423B751563}"/>
              </a:ext>
            </a:extLst>
          </p:cNvPr>
          <p:cNvCxnSpPr>
            <a:cxnSpLocks/>
          </p:cNvCxnSpPr>
          <p:nvPr/>
        </p:nvCxnSpPr>
        <p:spPr>
          <a:xfrm>
            <a:off x="1676400" y="5105400"/>
            <a:ext cx="1673225"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B7C4A5-2C66-469B-9A1C-59EE026D05C4}"/>
              </a:ext>
            </a:extLst>
          </p:cNvPr>
          <p:cNvSpPr txBox="1"/>
          <p:nvPr/>
        </p:nvSpPr>
        <p:spPr>
          <a:xfrm>
            <a:off x="2854324" y="5073805"/>
            <a:ext cx="746125" cy="523220"/>
          </a:xfrm>
          <a:prstGeom prst="rect">
            <a:avLst/>
          </a:prstGeom>
          <a:noFill/>
        </p:spPr>
        <p:txBody>
          <a:bodyPr wrap="square" rtlCol="0">
            <a:spAutoFit/>
          </a:bodyPr>
          <a:lstStyle/>
          <a:p>
            <a:r>
              <a:rPr lang="en-US" sz="2800" b="1" dirty="0" err="1">
                <a:solidFill>
                  <a:schemeClr val="bg1"/>
                </a:solidFill>
                <a:effectLst>
                  <a:outerShdw blurRad="38100" dist="38100" dir="2700000" algn="tl">
                    <a:srgbClr val="000000">
                      <a:alpha val="43137"/>
                    </a:srgbClr>
                  </a:outerShdw>
                </a:effectLst>
              </a:rPr>
              <a:t>k</a:t>
            </a:r>
            <a:r>
              <a:rPr lang="en-US" sz="2800" b="1" baseline="-25000" dirty="0" err="1">
                <a:solidFill>
                  <a:schemeClr val="bg1"/>
                </a:solidFill>
                <a:effectLst>
                  <a:outerShdw blurRad="38100" dist="38100" dir="2700000" algn="tl">
                    <a:srgbClr val="000000">
                      <a:alpha val="43137"/>
                    </a:srgbClr>
                  </a:outerShdw>
                </a:effectLst>
              </a:rPr>
              <a:t>x</a:t>
            </a:r>
            <a:endParaRPr lang="en-US" sz="2800" b="1" baseline="-25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8542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6" grpId="0" build="p"/>
      <p:bldP spid="4"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7012" y="276225"/>
            <a:ext cx="8688388" cy="1139825"/>
          </a:xfrm>
        </p:spPr>
        <p:txBody>
          <a:bodyPr/>
          <a:lstStyle/>
          <a:p>
            <a:pPr algn="ctr"/>
            <a:r>
              <a:rPr lang="en-US" dirty="0"/>
              <a:t>First Intro to Density of Levels/States</a:t>
            </a:r>
            <a:br>
              <a:rPr lang="en-US" dirty="0"/>
            </a:br>
            <a:r>
              <a:rPr lang="en-US" dirty="0"/>
              <a:t>(confusing at first, read p. 108-112)</a:t>
            </a:r>
            <a:br>
              <a:rPr lang="en-US" dirty="0"/>
            </a:br>
            <a:endParaRPr lang="en-US" sz="3600" dirty="0"/>
          </a:p>
        </p:txBody>
      </p:sp>
      <p:sp>
        <p:nvSpPr>
          <p:cNvPr id="3" name="Content Placeholder 2"/>
          <p:cNvSpPr>
            <a:spLocks noGrp="1"/>
          </p:cNvSpPr>
          <p:nvPr>
            <p:ph idx="1"/>
          </p:nvPr>
        </p:nvSpPr>
        <p:spPr>
          <a:xfrm>
            <a:off x="240372" y="1283523"/>
            <a:ext cx="8686800" cy="1541463"/>
          </a:xfrm>
        </p:spPr>
        <p:txBody>
          <a:bodyPr/>
          <a:lstStyle/>
          <a:p>
            <a:pPr marL="0" indent="0">
              <a:buFont typeface="Wingdings" panose="05000000000000000000" pitchFamily="2" charset="2"/>
              <a:buNone/>
              <a:defRPr/>
            </a:pPr>
            <a:r>
              <a:rPr lang="en-US" sz="3000" dirty="0"/>
              <a:t>We will often need to know the </a:t>
            </a:r>
            <a:r>
              <a:rPr lang="en-US" sz="3000" b="1" dirty="0"/>
              <a:t>density of states</a:t>
            </a:r>
            <a:r>
              <a:rPr lang="en-US" sz="3000" dirty="0"/>
              <a:t> (</a:t>
            </a:r>
            <a:r>
              <a:rPr lang="en-US" sz="3000" b="1" dirty="0"/>
              <a:t>DOS</a:t>
            </a:r>
            <a:r>
              <a:rPr lang="en-US" sz="3000" dirty="0"/>
              <a:t>) of a system: the number of states per interval of energy at each energy level available to be occupied</a:t>
            </a:r>
          </a:p>
          <a:p>
            <a:pPr>
              <a:defRPr/>
            </a:pPr>
            <a:endParaRPr lang="en-US" dirty="0"/>
          </a:p>
        </p:txBody>
      </p:sp>
      <p:pic>
        <p:nvPicPr>
          <p:cNvPr id="77828" name="Picture 4" descr="Image result for acoustic phonon longitudinal transve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370" y="2852864"/>
            <a:ext cx="4769630" cy="39693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03A6112-6A21-4F03-BC3E-0C4D1F18E2F2}"/>
              </a:ext>
            </a:extLst>
          </p:cNvPr>
          <p:cNvSpPr/>
          <p:nvPr/>
        </p:nvSpPr>
        <p:spPr>
          <a:xfrm>
            <a:off x="4953000" y="5506845"/>
            <a:ext cx="4191000" cy="7620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75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77280" y="304800"/>
            <a:ext cx="8610451" cy="609451"/>
          </a:xfrm>
        </p:spPr>
        <p:txBody>
          <a:bodyPr/>
          <a:lstStyle/>
          <a:p>
            <a:pPr eaLnBrk="1" hangingPunct="1">
              <a:defRPr/>
            </a:pPr>
            <a:r>
              <a:rPr lang="en-US" sz="4000" dirty="0"/>
              <a:t>First </a:t>
            </a:r>
            <a:r>
              <a:rPr lang="tr-TR" sz="4000" dirty="0"/>
              <a:t>Classical </a:t>
            </a:r>
            <a:r>
              <a:rPr lang="en-US" sz="4000" dirty="0"/>
              <a:t>T</a:t>
            </a:r>
            <a:r>
              <a:rPr lang="tr-TR" sz="4000" dirty="0"/>
              <a:t>heory of </a:t>
            </a:r>
            <a:r>
              <a:rPr lang="en-US" sz="4000" dirty="0"/>
              <a:t>H</a:t>
            </a:r>
            <a:r>
              <a:rPr lang="tr-TR" sz="4000" dirty="0"/>
              <a:t>eat </a:t>
            </a:r>
            <a:r>
              <a:rPr lang="en-US" sz="4000" dirty="0"/>
              <a:t>C</a:t>
            </a:r>
            <a:r>
              <a:rPr lang="tr-TR" sz="4000" dirty="0"/>
              <a:t>apacity</a:t>
            </a:r>
            <a:br>
              <a:rPr lang="en-US" sz="4000" dirty="0"/>
            </a:br>
            <a:r>
              <a:rPr lang="en-US" sz="4000" dirty="0"/>
              <a:t>(too simple, but a good start)</a:t>
            </a:r>
            <a:endParaRPr lang="tr-TR" sz="4000" dirty="0"/>
          </a:p>
        </p:txBody>
      </p:sp>
      <p:sp>
        <p:nvSpPr>
          <p:cNvPr id="87043" name="Rectangle 3"/>
          <p:cNvSpPr>
            <a:spLocks noGrp="1" noChangeArrowheads="1"/>
          </p:cNvSpPr>
          <p:nvPr>
            <p:ph type="body" sz="half" idx="4294967295"/>
          </p:nvPr>
        </p:nvSpPr>
        <p:spPr>
          <a:xfrm>
            <a:off x="232172" y="1828800"/>
            <a:ext cx="8755559" cy="2984748"/>
          </a:xfrm>
        </p:spPr>
        <p:txBody>
          <a:bodyPr/>
          <a:lstStyle/>
          <a:p>
            <a:pPr marL="0" indent="0" algn="just" eaLnBrk="1" hangingPunct="1">
              <a:buNone/>
              <a:defRPr/>
            </a:pPr>
            <a:r>
              <a:rPr lang="tr-TR" sz="2800" dirty="0"/>
              <a:t>When the solid is heated, the </a:t>
            </a:r>
            <a:r>
              <a:rPr lang="tr-TR" sz="2800" dirty="0">
                <a:solidFill>
                  <a:schemeClr val="tx2"/>
                </a:solidFill>
              </a:rPr>
              <a:t>atoms vibrate around their sites like harmonic oscillators</a:t>
            </a:r>
            <a:r>
              <a:rPr lang="tr-TR" sz="2800" dirty="0"/>
              <a:t>. </a:t>
            </a:r>
            <a:endParaRPr lang="en-US" sz="2800" dirty="0"/>
          </a:p>
          <a:p>
            <a:pPr marL="0" indent="0" algn="just" eaLnBrk="1" hangingPunct="1">
              <a:buNone/>
              <a:defRPr/>
            </a:pPr>
            <a:r>
              <a:rPr lang="tr-TR" sz="2800" dirty="0"/>
              <a:t>The  average energy for a 1D oscillator is </a:t>
            </a:r>
            <a:r>
              <a:rPr lang="en-US" sz="2800" dirty="0"/>
              <a:t>½ </a:t>
            </a:r>
            <a:r>
              <a:rPr lang="tr-TR" sz="2800" dirty="0"/>
              <a:t>k</a:t>
            </a:r>
            <a:r>
              <a:rPr lang="en-US" sz="2800" baseline="-25000" dirty="0"/>
              <a:t>B</a:t>
            </a:r>
            <a:r>
              <a:rPr lang="tr-TR" sz="2800" dirty="0"/>
              <a:t>T. </a:t>
            </a:r>
            <a:r>
              <a:rPr lang="en-US" sz="2400" dirty="0"/>
              <a:t>(Boltzmann const.)</a:t>
            </a:r>
          </a:p>
          <a:p>
            <a:pPr marL="0" indent="0" algn="just" eaLnBrk="1" hangingPunct="1">
              <a:buNone/>
              <a:defRPr/>
            </a:pPr>
            <a:r>
              <a:rPr lang="tr-TR" sz="2800" dirty="0"/>
              <a:t>Therefore, the averag</a:t>
            </a:r>
            <a:r>
              <a:rPr lang="en-US" sz="2800" dirty="0"/>
              <a:t>e</a:t>
            </a:r>
            <a:r>
              <a:rPr lang="tr-TR" sz="2800" dirty="0"/>
              <a:t> energy per atom, regarded as a 3D oscillator, is 3</a:t>
            </a:r>
            <a:r>
              <a:rPr lang="en-US" sz="2800" dirty="0"/>
              <a:t>/2 </a:t>
            </a:r>
            <a:r>
              <a:rPr lang="tr-TR" sz="2800" dirty="0"/>
              <a:t>k</a:t>
            </a:r>
            <a:r>
              <a:rPr lang="en-US" sz="2800" baseline="-25000" dirty="0"/>
              <a:t>B</a:t>
            </a:r>
            <a:r>
              <a:rPr lang="tr-TR" sz="2800" dirty="0"/>
              <a:t>T, and consequently the </a:t>
            </a:r>
            <a:r>
              <a:rPr lang="en-US" sz="2800" dirty="0"/>
              <a:t>total </a:t>
            </a:r>
            <a:r>
              <a:rPr lang="tr-TR" sz="2800" dirty="0"/>
              <a:t>energy is</a:t>
            </a:r>
            <a:r>
              <a:rPr lang="en-US" sz="2800" dirty="0"/>
              <a:t> </a:t>
            </a:r>
            <a:r>
              <a:rPr lang="tr-TR" sz="2800" dirty="0"/>
              <a:t>3</a:t>
            </a:r>
            <a:r>
              <a:rPr lang="en-US" sz="2800" dirty="0"/>
              <a:t>/2 N</a:t>
            </a:r>
            <a:r>
              <a:rPr lang="tr-TR" sz="2800" dirty="0"/>
              <a:t>k</a:t>
            </a:r>
            <a:r>
              <a:rPr lang="en-US" sz="2800" baseline="-25000" dirty="0"/>
              <a:t>B</a:t>
            </a:r>
            <a:r>
              <a:rPr lang="tr-TR" sz="2800" dirty="0"/>
              <a:t>T</a:t>
            </a:r>
            <a:r>
              <a:rPr lang="en-US" sz="2800" dirty="0"/>
              <a:t> w</a:t>
            </a:r>
            <a:r>
              <a:rPr lang="tr-TR" sz="2800" dirty="0"/>
              <a:t>here </a:t>
            </a:r>
            <a:r>
              <a:rPr lang="en-US" sz="2800" dirty="0"/>
              <a:t>N</a:t>
            </a:r>
            <a:r>
              <a:rPr lang="tr-TR" sz="2800" dirty="0"/>
              <a:t> is </a:t>
            </a:r>
            <a:r>
              <a:rPr lang="en-US" sz="2800" dirty="0"/>
              <a:t>the number of atoms.</a:t>
            </a:r>
          </a:p>
          <a:p>
            <a:pPr marL="273036" indent="-273036" algn="just" eaLnBrk="1" hangingPunct="1">
              <a:spcBef>
                <a:spcPts val="0"/>
              </a:spcBef>
              <a:buNone/>
              <a:defRPr/>
            </a:pPr>
            <a:r>
              <a:rPr lang="tr-TR" sz="2600" dirty="0"/>
              <a:t> </a:t>
            </a:r>
            <a:endParaRPr lang="en-US" sz="1200" dirty="0"/>
          </a:p>
          <a:p>
            <a:pPr marL="223838" indent="-223838" algn="just" eaLnBrk="1" hangingPunct="1">
              <a:buNone/>
              <a:defRPr/>
            </a:pPr>
            <a:r>
              <a:rPr lang="en-US" sz="3000" dirty="0"/>
              <a:t>D</a:t>
            </a:r>
            <a:r>
              <a:rPr lang="tr-TR" sz="3000" dirty="0"/>
              <a:t>ifferentiation w</a:t>
            </a:r>
            <a:r>
              <a:rPr lang="en-US" sz="3000" dirty="0"/>
              <a:t>.</a:t>
            </a:r>
            <a:r>
              <a:rPr lang="tr-TR" sz="3000" dirty="0"/>
              <a:t>r</a:t>
            </a:r>
            <a:r>
              <a:rPr lang="en-US" sz="3000" dirty="0"/>
              <a:t>.</a:t>
            </a:r>
            <a:r>
              <a:rPr lang="tr-TR" sz="3000" dirty="0"/>
              <a:t>t temperature gives</a:t>
            </a:r>
            <a:r>
              <a:rPr lang="en-US" sz="3000" dirty="0"/>
              <a:t> heat capacity of 3/2 N </a:t>
            </a:r>
            <a:r>
              <a:rPr lang="tr-TR" sz="3000" dirty="0"/>
              <a:t>k</a:t>
            </a:r>
            <a:r>
              <a:rPr lang="en-US" sz="3000" baseline="-25000" dirty="0"/>
              <a:t>B  </a:t>
            </a:r>
            <a:r>
              <a:rPr lang="en-US" sz="3000" dirty="0"/>
              <a:t>(predicts energy/atom is </a:t>
            </a:r>
            <a:r>
              <a:rPr lang="en-US" sz="3000" dirty="0">
                <a:solidFill>
                  <a:srgbClr val="FF0000"/>
                </a:solidFill>
              </a:rPr>
              <a:t>constant</a:t>
            </a:r>
            <a:r>
              <a:rPr lang="en-US" sz="3000" dirty="0"/>
              <a:t>)</a:t>
            </a:r>
          </a:p>
          <a:p>
            <a:pPr marL="273036" indent="-273036" algn="just" eaLnBrk="1" hangingPunct="1">
              <a:buNone/>
              <a:defRPr/>
            </a:pPr>
            <a:endParaRPr lang="tr-TR" sz="2000" dirty="0"/>
          </a:p>
          <a:p>
            <a:pPr marL="273036" indent="-273036" algn="just" eaLnBrk="1" hangingPunct="1">
              <a:buNone/>
              <a:defRPr/>
            </a:pPr>
            <a:endParaRPr lang="tr-TR" sz="2000" dirty="0"/>
          </a:p>
        </p:txBody>
      </p:sp>
    </p:spTree>
    <p:extLst>
      <p:ext uri="{BB962C8B-B14F-4D97-AF65-F5344CB8AC3E}">
        <p14:creationId xmlns:p14="http://schemas.microsoft.com/office/powerpoint/2010/main" val="1885720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7012" y="276225"/>
            <a:ext cx="8688388" cy="1139825"/>
          </a:xfrm>
        </p:spPr>
        <p:txBody>
          <a:bodyPr/>
          <a:lstStyle/>
          <a:p>
            <a:pPr algn="ctr"/>
            <a:r>
              <a:rPr lang="en-US" dirty="0"/>
              <a:t>First Intro to Density of Levels/States</a:t>
            </a:r>
            <a:br>
              <a:rPr lang="en-US" dirty="0"/>
            </a:br>
            <a:r>
              <a:rPr lang="en-US" dirty="0"/>
              <a:t>(confusing at first, read p. 108-112)</a:t>
            </a:r>
            <a:br>
              <a:rPr lang="en-US" dirty="0"/>
            </a:br>
            <a:endParaRPr lang="en-US" sz="3600" dirty="0"/>
          </a:p>
        </p:txBody>
      </p:sp>
      <p:pic>
        <p:nvPicPr>
          <p:cNvPr id="286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527" y="2725725"/>
            <a:ext cx="3601316" cy="364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40372" y="1283523"/>
            <a:ext cx="8686800" cy="1541463"/>
          </a:xfrm>
        </p:spPr>
        <p:txBody>
          <a:bodyPr/>
          <a:lstStyle/>
          <a:p>
            <a:pPr marL="0" indent="0">
              <a:buFont typeface="Wingdings" panose="05000000000000000000" pitchFamily="2" charset="2"/>
              <a:buNone/>
              <a:defRPr/>
            </a:pPr>
            <a:r>
              <a:rPr lang="en-US" sz="3000" dirty="0"/>
              <a:t>We will often need to know the </a:t>
            </a:r>
            <a:r>
              <a:rPr lang="en-US" sz="3000" b="1" dirty="0"/>
              <a:t>density of states</a:t>
            </a:r>
            <a:r>
              <a:rPr lang="en-US" sz="3000" dirty="0"/>
              <a:t> (</a:t>
            </a:r>
            <a:r>
              <a:rPr lang="en-US" sz="3000" b="1" dirty="0"/>
              <a:t>DOS</a:t>
            </a:r>
            <a:r>
              <a:rPr lang="en-US" sz="3000" dirty="0"/>
              <a:t>) of a system: the number of states per interval of energy at each energy level available to be occupied</a:t>
            </a:r>
          </a:p>
          <a:p>
            <a:pPr>
              <a:defRPr/>
            </a:pPr>
            <a:endParaRPr lang="en-US" dirty="0"/>
          </a:p>
        </p:txBody>
      </p:sp>
      <p:pic>
        <p:nvPicPr>
          <p:cNvPr id="77828" name="Picture 4" descr="Image result for acoustic phonon longitudinal transve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370" y="2852864"/>
            <a:ext cx="4769630" cy="39693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A2BDCB6-D108-4962-8664-8FF71ED20046}"/>
              </a:ext>
            </a:extLst>
          </p:cNvPr>
          <p:cNvSpPr txBox="1">
            <a:spLocks/>
          </p:cNvSpPr>
          <p:nvPr/>
        </p:nvSpPr>
        <p:spPr bwMode="auto">
          <a:xfrm>
            <a:off x="0" y="6248400"/>
            <a:ext cx="86868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anose="05000000000000000000" pitchFamily="2" charset="2"/>
              <a:buNone/>
              <a:defRPr/>
            </a:pPr>
            <a:r>
              <a:rPr lang="en-US" sz="2800" kern="0" dirty="0">
                <a:solidFill>
                  <a:srgbClr val="FF0000"/>
                </a:solidFill>
              </a:rPr>
              <a:t>Figure out by density in k space</a:t>
            </a:r>
          </a:p>
          <a:p>
            <a:pPr>
              <a:defRPr/>
            </a:pPr>
            <a:endParaRPr lang="en-US" sz="2800" kern="0" dirty="0">
              <a:solidFill>
                <a:srgbClr val="FF0000"/>
              </a:solidFill>
            </a:endParaRPr>
          </a:p>
        </p:txBody>
      </p:sp>
      <p:sp>
        <p:nvSpPr>
          <p:cNvPr id="2" name="Rectangle 1">
            <a:extLst>
              <a:ext uri="{FF2B5EF4-FFF2-40B4-BE49-F238E27FC236}">
                <a16:creationId xmlns:a16="http://schemas.microsoft.com/office/drawing/2014/main" id="{B03A6112-6A21-4F03-BC3E-0C4D1F18E2F2}"/>
              </a:ext>
            </a:extLst>
          </p:cNvPr>
          <p:cNvSpPr/>
          <p:nvPr/>
        </p:nvSpPr>
        <p:spPr>
          <a:xfrm>
            <a:off x="4953000" y="5506845"/>
            <a:ext cx="4191000" cy="7620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CA6986-B426-4FB0-AF18-D7F8DCB82277}"/>
              </a:ext>
            </a:extLst>
          </p:cNvPr>
          <p:cNvSpPr/>
          <p:nvPr/>
        </p:nvSpPr>
        <p:spPr>
          <a:xfrm rot="5400000">
            <a:off x="5280564" y="4535297"/>
            <a:ext cx="3674332" cy="90139"/>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8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2"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20D47DF-F9AC-49F2-9C11-5BC082099034}"/>
              </a:ext>
            </a:extLst>
          </p:cNvPr>
          <p:cNvSpPr>
            <a:spLocks noGrp="1" noChangeArrowheads="1"/>
          </p:cNvSpPr>
          <p:nvPr>
            <p:ph type="title"/>
          </p:nvPr>
        </p:nvSpPr>
        <p:spPr>
          <a:xfrm>
            <a:off x="549275" y="177800"/>
            <a:ext cx="8229600" cy="1143000"/>
          </a:xfrm>
        </p:spPr>
        <p:txBody>
          <a:bodyPr/>
          <a:lstStyle/>
          <a:p>
            <a:r>
              <a:rPr lang="en-US" altLang="en-US"/>
              <a:t>Understanding DOS </a:t>
            </a:r>
            <a:br>
              <a:rPr lang="en-US" altLang="en-US"/>
            </a:br>
            <a:r>
              <a:rPr lang="en-US" altLang="en-US" sz="4000"/>
              <a:t>(confusing topic, see pages 109-112)</a:t>
            </a:r>
            <a:endParaRPr lang="en-US" altLang="en-US"/>
          </a:p>
        </p:txBody>
      </p:sp>
      <p:pic>
        <p:nvPicPr>
          <p:cNvPr id="10243" name="Content Placeholder 6">
            <a:extLst>
              <a:ext uri="{FF2B5EF4-FFF2-40B4-BE49-F238E27FC236}">
                <a16:creationId xmlns:a16="http://schemas.microsoft.com/office/drawing/2014/main" id="{FEF58769-3331-4E92-A307-D6A4AE550E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8250" y="1724025"/>
            <a:ext cx="6743700" cy="2082800"/>
          </a:xfrm>
        </p:spPr>
      </p:pic>
      <p:sp>
        <p:nvSpPr>
          <p:cNvPr id="10244" name="TextBox 7">
            <a:extLst>
              <a:ext uri="{FF2B5EF4-FFF2-40B4-BE49-F238E27FC236}">
                <a16:creationId xmlns:a16="http://schemas.microsoft.com/office/drawing/2014/main" id="{D6B68C99-B47C-4689-A462-FC144E26EDFB}"/>
              </a:ext>
            </a:extLst>
          </p:cNvPr>
          <p:cNvSpPr txBox="1">
            <a:spLocks noChangeArrowheads="1"/>
          </p:cNvSpPr>
          <p:nvPr/>
        </p:nvSpPr>
        <p:spPr bwMode="auto">
          <a:xfrm>
            <a:off x="449263" y="39624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t>What is the density of points in the reciprocal lattice in one dimension? </a:t>
            </a:r>
          </a:p>
        </p:txBody>
      </p:sp>
    </p:spTree>
    <p:extLst>
      <p:ext uri="{BB962C8B-B14F-4D97-AF65-F5344CB8AC3E}">
        <p14:creationId xmlns:p14="http://schemas.microsoft.com/office/powerpoint/2010/main" val="1809095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20D47DF-F9AC-49F2-9C11-5BC082099034}"/>
              </a:ext>
            </a:extLst>
          </p:cNvPr>
          <p:cNvSpPr>
            <a:spLocks noGrp="1" noChangeArrowheads="1"/>
          </p:cNvSpPr>
          <p:nvPr>
            <p:ph type="title"/>
          </p:nvPr>
        </p:nvSpPr>
        <p:spPr>
          <a:xfrm>
            <a:off x="549275" y="177800"/>
            <a:ext cx="8229600" cy="1143000"/>
          </a:xfrm>
        </p:spPr>
        <p:txBody>
          <a:bodyPr/>
          <a:lstStyle/>
          <a:p>
            <a:r>
              <a:rPr lang="en-US" altLang="en-US"/>
              <a:t>Understanding DOS </a:t>
            </a:r>
            <a:br>
              <a:rPr lang="en-US" altLang="en-US"/>
            </a:br>
            <a:r>
              <a:rPr lang="en-US" altLang="en-US" sz="4000"/>
              <a:t>(confusing topic, see pages 109-112)</a:t>
            </a:r>
            <a:endParaRPr lang="en-US" altLang="en-US"/>
          </a:p>
        </p:txBody>
      </p:sp>
      <p:pic>
        <p:nvPicPr>
          <p:cNvPr id="10243" name="Content Placeholder 6">
            <a:extLst>
              <a:ext uri="{FF2B5EF4-FFF2-40B4-BE49-F238E27FC236}">
                <a16:creationId xmlns:a16="http://schemas.microsoft.com/office/drawing/2014/main" id="{FEF58769-3331-4E92-A307-D6A4AE550E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8250" y="1724025"/>
            <a:ext cx="6743700" cy="2082800"/>
          </a:xfrm>
        </p:spPr>
      </p:pic>
      <p:sp>
        <p:nvSpPr>
          <p:cNvPr id="10244" name="TextBox 7">
            <a:extLst>
              <a:ext uri="{FF2B5EF4-FFF2-40B4-BE49-F238E27FC236}">
                <a16:creationId xmlns:a16="http://schemas.microsoft.com/office/drawing/2014/main" id="{D6B68C99-B47C-4689-A462-FC144E26EDFB}"/>
              </a:ext>
            </a:extLst>
          </p:cNvPr>
          <p:cNvSpPr txBox="1">
            <a:spLocks noChangeArrowheads="1"/>
          </p:cNvSpPr>
          <p:nvPr/>
        </p:nvSpPr>
        <p:spPr bwMode="auto">
          <a:xfrm>
            <a:off x="449263" y="39624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t>What is the density of points in the reciprocal lattice in one dimension? </a:t>
            </a:r>
          </a:p>
        </p:txBody>
      </p:sp>
      <p:sp>
        <p:nvSpPr>
          <p:cNvPr id="10" name="TextBox 9">
            <a:extLst>
              <a:ext uri="{FF2B5EF4-FFF2-40B4-BE49-F238E27FC236}">
                <a16:creationId xmlns:a16="http://schemas.microsoft.com/office/drawing/2014/main" id="{7761B726-B518-4F4D-A1E0-8D4A9359F1E3}"/>
              </a:ext>
            </a:extLst>
          </p:cNvPr>
          <p:cNvSpPr txBox="1">
            <a:spLocks noChangeArrowheads="1"/>
          </p:cNvSpPr>
          <p:nvPr/>
        </p:nvSpPr>
        <p:spPr bwMode="auto">
          <a:xfrm>
            <a:off x="449263" y="5117653"/>
            <a:ext cx="8153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dirty="0"/>
              <a:t>1 point every 2</a:t>
            </a:r>
            <a:r>
              <a:rPr lang="en-US" altLang="en-US" dirty="0">
                <a:sym typeface="Symbol" panose="05050102010706020507" pitchFamily="18" charset="2"/>
              </a:rPr>
              <a:t>/a, so density = #/length = a/2</a:t>
            </a:r>
            <a:endParaRPr lang="en-US" altLang="en-US" dirty="0"/>
          </a:p>
        </p:txBody>
      </p:sp>
    </p:spTree>
    <p:extLst>
      <p:ext uri="{BB962C8B-B14F-4D97-AF65-F5344CB8AC3E}">
        <p14:creationId xmlns:p14="http://schemas.microsoft.com/office/powerpoint/2010/main" val="3191780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20D47DF-F9AC-49F2-9C11-5BC082099034}"/>
              </a:ext>
            </a:extLst>
          </p:cNvPr>
          <p:cNvSpPr>
            <a:spLocks noGrp="1" noChangeArrowheads="1"/>
          </p:cNvSpPr>
          <p:nvPr>
            <p:ph type="title"/>
          </p:nvPr>
        </p:nvSpPr>
        <p:spPr>
          <a:xfrm>
            <a:off x="549275" y="177800"/>
            <a:ext cx="8229600" cy="1143000"/>
          </a:xfrm>
        </p:spPr>
        <p:txBody>
          <a:bodyPr/>
          <a:lstStyle/>
          <a:p>
            <a:r>
              <a:rPr lang="en-US" altLang="en-US"/>
              <a:t>Understanding DOS </a:t>
            </a:r>
            <a:br>
              <a:rPr lang="en-US" altLang="en-US"/>
            </a:br>
            <a:r>
              <a:rPr lang="en-US" altLang="en-US" sz="4000"/>
              <a:t>(confusing topic, see pages 109-112)</a:t>
            </a:r>
            <a:endParaRPr lang="en-US" altLang="en-US"/>
          </a:p>
        </p:txBody>
      </p:sp>
      <p:pic>
        <p:nvPicPr>
          <p:cNvPr id="10243" name="Content Placeholder 6">
            <a:extLst>
              <a:ext uri="{FF2B5EF4-FFF2-40B4-BE49-F238E27FC236}">
                <a16:creationId xmlns:a16="http://schemas.microsoft.com/office/drawing/2014/main" id="{FEF58769-3331-4E92-A307-D6A4AE550E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38250" y="1724025"/>
            <a:ext cx="6743700" cy="2082800"/>
          </a:xfrm>
        </p:spPr>
      </p:pic>
      <p:sp>
        <p:nvSpPr>
          <p:cNvPr id="10244" name="TextBox 7">
            <a:extLst>
              <a:ext uri="{FF2B5EF4-FFF2-40B4-BE49-F238E27FC236}">
                <a16:creationId xmlns:a16="http://schemas.microsoft.com/office/drawing/2014/main" id="{D6B68C99-B47C-4689-A462-FC144E26EDFB}"/>
              </a:ext>
            </a:extLst>
          </p:cNvPr>
          <p:cNvSpPr txBox="1">
            <a:spLocks noChangeArrowheads="1"/>
          </p:cNvSpPr>
          <p:nvPr/>
        </p:nvSpPr>
        <p:spPr bwMode="auto">
          <a:xfrm>
            <a:off x="449263" y="39624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t>What is the density of points in the reciprocal lattice in one dimension? </a:t>
            </a:r>
          </a:p>
        </p:txBody>
      </p:sp>
      <p:sp>
        <p:nvSpPr>
          <p:cNvPr id="9" name="TextBox 8">
            <a:extLst>
              <a:ext uri="{FF2B5EF4-FFF2-40B4-BE49-F238E27FC236}">
                <a16:creationId xmlns:a16="http://schemas.microsoft.com/office/drawing/2014/main" id="{39BAB2F3-7C07-4B66-BB39-7BAD4347395E}"/>
              </a:ext>
            </a:extLst>
          </p:cNvPr>
          <p:cNvSpPr txBox="1">
            <a:spLocks noChangeArrowheads="1"/>
          </p:cNvSpPr>
          <p:nvPr/>
        </p:nvSpPr>
        <p:spPr bwMode="auto">
          <a:xfrm>
            <a:off x="266700" y="5780782"/>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dirty="0"/>
              <a:t>Density of levels * dk = number of points in dk</a:t>
            </a:r>
          </a:p>
          <a:p>
            <a:pPr algn="ctr">
              <a:spcBef>
                <a:spcPct val="0"/>
              </a:spcBef>
              <a:buFontTx/>
              <a:buNone/>
            </a:pPr>
            <a:r>
              <a:rPr lang="en-US" altLang="en-US" dirty="0"/>
              <a:t>This density is constant in 1D. How about in 2 or 3?</a:t>
            </a:r>
          </a:p>
        </p:txBody>
      </p:sp>
      <p:sp>
        <p:nvSpPr>
          <p:cNvPr id="10" name="TextBox 9">
            <a:extLst>
              <a:ext uri="{FF2B5EF4-FFF2-40B4-BE49-F238E27FC236}">
                <a16:creationId xmlns:a16="http://schemas.microsoft.com/office/drawing/2014/main" id="{7761B726-B518-4F4D-A1E0-8D4A9359F1E3}"/>
              </a:ext>
            </a:extLst>
          </p:cNvPr>
          <p:cNvSpPr txBox="1">
            <a:spLocks noChangeArrowheads="1"/>
          </p:cNvSpPr>
          <p:nvPr/>
        </p:nvSpPr>
        <p:spPr bwMode="auto">
          <a:xfrm>
            <a:off x="449263" y="5117653"/>
            <a:ext cx="8153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dirty="0"/>
              <a:t>1 point every 2</a:t>
            </a:r>
            <a:r>
              <a:rPr lang="en-US" altLang="en-US" dirty="0">
                <a:sym typeface="Symbol" panose="05050102010706020507" pitchFamily="18" charset="2"/>
              </a:rPr>
              <a:t>/a, so density = #/length = a/2</a:t>
            </a:r>
            <a:endParaRPr lang="en-US" altLang="en-US" dirty="0"/>
          </a:p>
        </p:txBody>
      </p:sp>
      <p:pic>
        <p:nvPicPr>
          <p:cNvPr id="5" name="Picture 4">
            <a:extLst>
              <a:ext uri="{FF2B5EF4-FFF2-40B4-BE49-F238E27FC236}">
                <a16:creationId xmlns:a16="http://schemas.microsoft.com/office/drawing/2014/main" id="{8030D3D7-2DED-4BF4-A38C-B755B2C36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8141"/>
            <a:ext cx="2514600" cy="2523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ED812A0-CD56-42A1-9882-BC3702625770}"/>
              </a:ext>
            </a:extLst>
          </p:cNvPr>
          <p:cNvSpPr txBox="1">
            <a:spLocks noChangeArrowheads="1"/>
          </p:cNvSpPr>
          <p:nvPr/>
        </p:nvSpPr>
        <p:spPr bwMode="auto">
          <a:xfrm>
            <a:off x="4267200" y="1676400"/>
            <a:ext cx="487680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ym typeface="Symbol" panose="05050102010706020507" pitchFamily="18" charset="2"/>
              </a:rPr>
              <a:t>Total number of states N  =</a:t>
            </a:r>
          </a:p>
          <a:p>
            <a:pPr>
              <a:spcBef>
                <a:spcPct val="0"/>
              </a:spcBef>
              <a:buFontTx/>
              <a:buNone/>
            </a:pPr>
            <a:r>
              <a:rPr lang="en-US" altLang="en-US" sz="2800" dirty="0">
                <a:solidFill>
                  <a:srgbClr val="00B050"/>
                </a:solidFill>
                <a:sym typeface="Symbol" panose="05050102010706020507" pitchFamily="18" charset="2"/>
              </a:rPr>
              <a:t>Total volume </a:t>
            </a:r>
            <a:r>
              <a:rPr lang="en-US" altLang="en-US" sz="2800" dirty="0">
                <a:solidFill>
                  <a:srgbClr val="FF0000"/>
                </a:solidFill>
                <a:sym typeface="Symbol" panose="05050102010706020507" pitchFamily="18" charset="2"/>
              </a:rPr>
              <a:t>/ volume per state</a:t>
            </a:r>
          </a:p>
          <a:p>
            <a:pPr>
              <a:spcBef>
                <a:spcPct val="0"/>
              </a:spcBef>
              <a:buFontTx/>
              <a:buNone/>
            </a:pPr>
            <a:endParaRPr lang="en-US" altLang="en-US" sz="2800" dirty="0"/>
          </a:p>
        </p:txBody>
      </p:sp>
      <p:sp>
        <p:nvSpPr>
          <p:cNvPr id="11266" name="Text Box 13" descr="Açık yatay">
            <a:extLst>
              <a:ext uri="{FF2B5EF4-FFF2-40B4-BE49-F238E27FC236}">
                <a16:creationId xmlns:a16="http://schemas.microsoft.com/office/drawing/2014/main" id="{BE8717A0-9367-4C3B-86D9-273744058BBC}"/>
              </a:ext>
            </a:extLst>
          </p:cNvPr>
          <p:cNvSpPr txBox="1">
            <a:spLocks noChangeArrowheads="1"/>
          </p:cNvSpPr>
          <p:nvPr/>
        </p:nvSpPr>
        <p:spPr bwMode="auto">
          <a:xfrm>
            <a:off x="3810000" y="685800"/>
            <a:ext cx="52197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800"/>
              <a:t>Allowing </a:t>
            </a:r>
            <a:r>
              <a:rPr lang="en-US" altLang="en-US" sz="2800">
                <a:sym typeface="Symbol" panose="05050102010706020507" pitchFamily="18" charset="2"/>
              </a:rPr>
              <a:t> k, the # of states is</a:t>
            </a:r>
          </a:p>
          <a:p>
            <a:pPr>
              <a:spcBef>
                <a:spcPct val="0"/>
              </a:spcBef>
              <a:buFontTx/>
              <a:buNone/>
            </a:pPr>
            <a:r>
              <a:rPr lang="en-US" altLang="en-US" sz="1800">
                <a:sym typeface="Symbol" panose="05050102010706020507" pitchFamily="18" charset="2"/>
              </a:rPr>
              <a:t>(sometimes only positive values of k, same result)</a:t>
            </a:r>
            <a:r>
              <a:rPr lang="en-US" altLang="en-US" sz="2400"/>
              <a:t>:</a:t>
            </a:r>
            <a:endParaRPr lang="tr-TR" altLang="en-US" sz="2400"/>
          </a:p>
        </p:txBody>
      </p:sp>
      <p:pic>
        <p:nvPicPr>
          <p:cNvPr id="11267" name="Picture 2" descr="http://upload.wikimedia.org/wikipedia/commons/thumb/9/92/K-space.JPG/250px-K-space.JPG">
            <a:extLst>
              <a:ext uri="{FF2B5EF4-FFF2-40B4-BE49-F238E27FC236}">
                <a16:creationId xmlns:a16="http://schemas.microsoft.com/office/drawing/2014/main" id="{9C987D96-EA42-4BF2-B5E2-5848133B9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52400"/>
            <a:ext cx="346551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a:extLst>
              <a:ext uri="{FF2B5EF4-FFF2-40B4-BE49-F238E27FC236}">
                <a16:creationId xmlns:a16="http://schemas.microsoft.com/office/drawing/2014/main" id="{8F324A0B-62FC-4A7F-BC04-13FB76B45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663" y="3733800"/>
            <a:ext cx="29829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53262B1-7A19-4891-A282-C90BDF4AEB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400"/>
            <a:ext cx="11588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2" descr="Açık yatay">
            <a:extLst>
              <a:ext uri="{FF2B5EF4-FFF2-40B4-BE49-F238E27FC236}">
                <a16:creationId xmlns:a16="http://schemas.microsoft.com/office/drawing/2014/main" id="{88D787A7-3CBA-4603-B7AA-6596231958C7}"/>
              </a:ext>
            </a:extLst>
          </p:cNvPr>
          <p:cNvSpPr txBox="1">
            <a:spLocks noChangeArrowheads="1"/>
          </p:cNvSpPr>
          <p:nvPr/>
        </p:nvSpPr>
        <p:spPr bwMode="auto">
          <a:xfrm>
            <a:off x="1258888" y="84138"/>
            <a:ext cx="6661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b="1" u="sng">
                <a:solidFill>
                  <a:srgbClr val="002060"/>
                </a:solidFill>
              </a:rPr>
              <a:t>Density of Levels</a:t>
            </a:r>
            <a:endParaRPr lang="en-US" altLang="en-US">
              <a:solidFill>
                <a:srgbClr val="002060"/>
              </a:solidFill>
            </a:endParaRPr>
          </a:p>
        </p:txBody>
      </p:sp>
      <p:sp>
        <p:nvSpPr>
          <p:cNvPr id="49" name="TextBox 48">
            <a:extLst>
              <a:ext uri="{FF2B5EF4-FFF2-40B4-BE49-F238E27FC236}">
                <a16:creationId xmlns:a16="http://schemas.microsoft.com/office/drawing/2014/main" id="{464DC0F7-999E-4783-AF62-DE813DBDD3AA}"/>
              </a:ext>
            </a:extLst>
          </p:cNvPr>
          <p:cNvSpPr txBox="1">
            <a:spLocks noChangeArrowheads="1"/>
          </p:cNvSpPr>
          <p:nvPr/>
        </p:nvSpPr>
        <p:spPr bwMode="auto">
          <a:xfrm>
            <a:off x="4548403" y="2825859"/>
            <a:ext cx="3900488"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ym typeface="Symbol" panose="05050102010706020507" pitchFamily="18" charset="2"/>
              </a:rPr>
              <a:t>= </a:t>
            </a:r>
            <a:r>
              <a:rPr lang="en-US" altLang="en-US" sz="2800" dirty="0">
                <a:solidFill>
                  <a:srgbClr val="FF0000"/>
                </a:solidFill>
                <a:sym typeface="Symbol" panose="05050102010706020507" pitchFamily="18" charset="2"/>
              </a:rPr>
              <a:t>(L/2)</a:t>
            </a:r>
            <a:r>
              <a:rPr lang="en-US" altLang="en-US" sz="2800" baseline="30000" dirty="0">
                <a:solidFill>
                  <a:srgbClr val="FF0000"/>
                </a:solidFill>
                <a:sym typeface="Symbol" panose="05050102010706020507" pitchFamily="18" charset="2"/>
              </a:rPr>
              <a:t>3</a:t>
            </a:r>
            <a:r>
              <a:rPr lang="en-US" altLang="en-US" sz="2800" dirty="0">
                <a:solidFill>
                  <a:srgbClr val="FF0000"/>
                </a:solidFill>
                <a:sym typeface="Symbol" panose="05050102010706020507" pitchFamily="18" charset="2"/>
              </a:rPr>
              <a:t> </a:t>
            </a:r>
            <a:r>
              <a:rPr lang="en-US" altLang="en-US" sz="2800" dirty="0">
                <a:solidFill>
                  <a:srgbClr val="00B050"/>
                </a:solidFill>
                <a:sym typeface="Symbol" panose="05050102010706020507" pitchFamily="18" charset="2"/>
              </a:rPr>
              <a:t>(4 K</a:t>
            </a:r>
            <a:r>
              <a:rPr lang="en-US" altLang="en-US" sz="2800" baseline="30000" dirty="0">
                <a:solidFill>
                  <a:srgbClr val="00B050"/>
                </a:solidFill>
                <a:sym typeface="Symbol" panose="05050102010706020507" pitchFamily="18" charset="2"/>
              </a:rPr>
              <a:t>3</a:t>
            </a:r>
            <a:r>
              <a:rPr lang="en-US" altLang="en-US" sz="2800" dirty="0">
                <a:solidFill>
                  <a:srgbClr val="00B050"/>
                </a:solidFill>
                <a:sym typeface="Symbol" panose="05050102010706020507" pitchFamily="18" charset="2"/>
              </a:rPr>
              <a:t>/3)</a:t>
            </a:r>
          </a:p>
          <a:p>
            <a:pPr>
              <a:spcBef>
                <a:spcPct val="0"/>
              </a:spcBef>
              <a:buFontTx/>
              <a:buNone/>
            </a:pPr>
            <a:r>
              <a:rPr lang="en-US" altLang="en-US" sz="2800" dirty="0">
                <a:sym typeface="Symbol" panose="05050102010706020507" pitchFamily="18" charset="2"/>
              </a:rPr>
              <a:t>     =  </a:t>
            </a:r>
            <a:r>
              <a:rPr lang="en-US" altLang="en-US" sz="2800" dirty="0">
                <a:solidFill>
                  <a:srgbClr val="FF0000"/>
                </a:solidFill>
                <a:sym typeface="Symbol" panose="05050102010706020507" pitchFamily="18" charset="2"/>
              </a:rPr>
              <a:t>V/8</a:t>
            </a:r>
            <a:r>
              <a:rPr lang="en-US" altLang="en-US" sz="2800" baseline="30000" dirty="0">
                <a:solidFill>
                  <a:srgbClr val="FF0000"/>
                </a:solidFill>
                <a:sym typeface="Symbol" panose="05050102010706020507" pitchFamily="18" charset="2"/>
              </a:rPr>
              <a:t>3</a:t>
            </a:r>
            <a:r>
              <a:rPr lang="en-US" altLang="en-US" sz="2800" dirty="0">
                <a:solidFill>
                  <a:srgbClr val="FF0000"/>
                </a:solidFill>
                <a:sym typeface="Symbol" panose="05050102010706020507" pitchFamily="18" charset="2"/>
              </a:rPr>
              <a:t>  </a:t>
            </a:r>
            <a:r>
              <a:rPr lang="en-US" altLang="en-US" sz="2800" dirty="0">
                <a:solidFill>
                  <a:srgbClr val="00B050"/>
                </a:solidFill>
                <a:sym typeface="Symbol" panose="05050102010706020507" pitchFamily="18" charset="2"/>
              </a:rPr>
              <a:t>(4 K</a:t>
            </a:r>
            <a:r>
              <a:rPr lang="en-US" altLang="en-US" sz="2800" baseline="30000" dirty="0">
                <a:solidFill>
                  <a:srgbClr val="00B050"/>
                </a:solidFill>
                <a:sym typeface="Symbol" panose="05050102010706020507" pitchFamily="18" charset="2"/>
              </a:rPr>
              <a:t>3</a:t>
            </a:r>
            <a:r>
              <a:rPr lang="en-US" altLang="en-US" sz="2800" dirty="0">
                <a:solidFill>
                  <a:srgbClr val="00B050"/>
                </a:solidFill>
                <a:sym typeface="Symbol" panose="05050102010706020507" pitchFamily="18" charset="2"/>
              </a:rPr>
              <a:t>/3)</a:t>
            </a:r>
          </a:p>
          <a:p>
            <a:pPr>
              <a:spcBef>
                <a:spcPct val="0"/>
              </a:spcBef>
              <a:buNone/>
            </a:pPr>
            <a:r>
              <a:rPr lang="en-US" altLang="en-US" sz="2800" dirty="0">
                <a:sym typeface="Symbol" panose="05050102010706020507" pitchFamily="18" charset="2"/>
              </a:rPr>
              <a:t>= VK</a:t>
            </a:r>
            <a:r>
              <a:rPr lang="en-US" altLang="en-US" sz="2800" baseline="30000" dirty="0">
                <a:sym typeface="Symbol" panose="05050102010706020507" pitchFamily="18" charset="2"/>
              </a:rPr>
              <a:t>3</a:t>
            </a:r>
            <a:r>
              <a:rPr lang="en-US" altLang="en-US" sz="2800" dirty="0">
                <a:sym typeface="Symbol" panose="05050102010706020507" pitchFamily="18" charset="2"/>
              </a:rPr>
              <a:t>/ 6</a:t>
            </a:r>
            <a:r>
              <a:rPr lang="en-US" altLang="en-US" sz="2800" baseline="30000" dirty="0">
                <a:sym typeface="Symbol" panose="05050102010706020507" pitchFamily="18" charset="2"/>
              </a:rPr>
              <a:t>2</a:t>
            </a:r>
            <a:r>
              <a:rPr lang="en-US" altLang="en-US" sz="2800" dirty="0">
                <a:sym typeface="Symbol" panose="05050102010706020507" pitchFamily="18" charset="2"/>
              </a:rPr>
              <a:t> </a:t>
            </a:r>
          </a:p>
          <a:p>
            <a:pPr>
              <a:spcBef>
                <a:spcPct val="0"/>
              </a:spcBef>
              <a:buFontTx/>
              <a:buNone/>
            </a:pPr>
            <a:endParaRPr lang="en-US" altLang="en-US" sz="2800" dirty="0">
              <a:solidFill>
                <a:srgbClr val="00B050"/>
              </a:solidFill>
              <a:sym typeface="Symbol" panose="05050102010706020507" pitchFamily="18" charset="2"/>
            </a:endParaRPr>
          </a:p>
          <a:p>
            <a:pPr>
              <a:spcBef>
                <a:spcPct val="0"/>
              </a:spcBef>
              <a:buFontTx/>
              <a:buNone/>
            </a:pPr>
            <a:endParaRPr lang="en-US" altLang="en-US" sz="2800" dirty="0"/>
          </a:p>
        </p:txBody>
      </p:sp>
      <p:sp>
        <p:nvSpPr>
          <p:cNvPr id="50" name="TextBox 49">
            <a:extLst>
              <a:ext uri="{FF2B5EF4-FFF2-40B4-BE49-F238E27FC236}">
                <a16:creationId xmlns:a16="http://schemas.microsoft.com/office/drawing/2014/main" id="{A8BB5260-6B8A-4276-92E4-0E9F701963C3}"/>
              </a:ext>
            </a:extLst>
          </p:cNvPr>
          <p:cNvSpPr txBox="1">
            <a:spLocks noChangeArrowheads="1"/>
          </p:cNvSpPr>
          <p:nvPr/>
        </p:nvSpPr>
        <p:spPr bwMode="auto">
          <a:xfrm>
            <a:off x="5056403" y="4178409"/>
            <a:ext cx="389890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err="1">
                <a:sym typeface="Symbol" panose="05050102010706020507" pitchFamily="18" charset="2"/>
              </a:rPr>
              <a:t>D</a:t>
            </a:r>
            <a:r>
              <a:rPr lang="en-US" altLang="en-US" sz="2800" baseline="-25000" dirty="0" err="1">
                <a:sym typeface="Symbol" panose="05050102010706020507" pitchFamily="18" charset="2"/>
              </a:rPr>
              <a:t>levels</a:t>
            </a:r>
            <a:r>
              <a:rPr lang="en-US" altLang="en-US" sz="2800" dirty="0">
                <a:sym typeface="Symbol" panose="05050102010706020507" pitchFamily="18" charset="2"/>
              </a:rPr>
              <a:t>  = </a:t>
            </a:r>
            <a:r>
              <a:rPr lang="en-US" altLang="en-US" sz="2800" dirty="0" err="1">
                <a:sym typeface="Symbol" panose="05050102010706020507" pitchFamily="18" charset="2"/>
              </a:rPr>
              <a:t>dN</a:t>
            </a:r>
            <a:r>
              <a:rPr lang="en-US" altLang="en-US" sz="2800" dirty="0">
                <a:sym typeface="Symbol" panose="05050102010706020507" pitchFamily="18" charset="2"/>
              </a:rPr>
              <a:t>/dk</a:t>
            </a:r>
          </a:p>
          <a:p>
            <a:pPr>
              <a:spcBef>
                <a:spcPct val="0"/>
              </a:spcBef>
              <a:buNone/>
            </a:pPr>
            <a:r>
              <a:rPr lang="en-US" altLang="en-US" sz="2800" dirty="0">
                <a:sym typeface="Symbol" panose="05050102010706020507" pitchFamily="18" charset="2"/>
              </a:rPr>
              <a:t> =VK</a:t>
            </a:r>
            <a:r>
              <a:rPr lang="en-US" altLang="en-US" sz="2800" baseline="30000" dirty="0">
                <a:sym typeface="Symbol" panose="05050102010706020507" pitchFamily="18" charset="2"/>
              </a:rPr>
              <a:t>2</a:t>
            </a:r>
            <a:r>
              <a:rPr lang="en-US" altLang="en-US" sz="2800" dirty="0">
                <a:sym typeface="Symbol" panose="05050102010706020507" pitchFamily="18" charset="2"/>
              </a:rPr>
              <a:t>/ 2</a:t>
            </a:r>
            <a:r>
              <a:rPr lang="en-US" altLang="en-US" sz="2800" baseline="30000" dirty="0">
                <a:sym typeface="Symbol" panose="05050102010706020507" pitchFamily="18" charset="2"/>
              </a:rPr>
              <a:t>2</a:t>
            </a:r>
            <a:r>
              <a:rPr lang="en-US" altLang="en-US" sz="2800" dirty="0">
                <a:sym typeface="Symbol" panose="05050102010706020507" pitchFamily="18" charset="2"/>
              </a:rPr>
              <a:t> </a:t>
            </a:r>
          </a:p>
          <a:p>
            <a:pPr>
              <a:spcBef>
                <a:spcPct val="0"/>
              </a:spcBef>
              <a:buFontTx/>
              <a:buNone/>
            </a:pPr>
            <a:endParaRPr lang="en-US" altLang="en-US" sz="2800" dirty="0"/>
          </a:p>
        </p:txBody>
      </p:sp>
      <p:sp>
        <p:nvSpPr>
          <p:cNvPr id="10" name="TextBox 9">
            <a:extLst>
              <a:ext uri="{FF2B5EF4-FFF2-40B4-BE49-F238E27FC236}">
                <a16:creationId xmlns:a16="http://schemas.microsoft.com/office/drawing/2014/main" id="{5BDFA039-24AF-4EE9-AEFD-C94AA3B9E18F}"/>
              </a:ext>
            </a:extLst>
          </p:cNvPr>
          <p:cNvSpPr txBox="1">
            <a:spLocks noChangeArrowheads="1"/>
          </p:cNvSpPr>
          <p:nvPr/>
        </p:nvSpPr>
        <p:spPr bwMode="auto">
          <a:xfrm>
            <a:off x="4732897" y="6009392"/>
            <a:ext cx="124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Verdana" panose="020B0604030504040204" pitchFamily="34" charset="0"/>
              </a:rPr>
              <a:t>Times 2 if spin!</a:t>
            </a:r>
          </a:p>
        </p:txBody>
      </p:sp>
      <p:sp>
        <p:nvSpPr>
          <p:cNvPr id="11" name="TextBox 10">
            <a:extLst>
              <a:ext uri="{FF2B5EF4-FFF2-40B4-BE49-F238E27FC236}">
                <a16:creationId xmlns:a16="http://schemas.microsoft.com/office/drawing/2014/main" id="{A9F42466-1C8D-4B1D-98EE-5035C292CDFD}"/>
              </a:ext>
            </a:extLst>
          </p:cNvPr>
          <p:cNvSpPr txBox="1">
            <a:spLocks noChangeArrowheads="1"/>
          </p:cNvSpPr>
          <p:nvPr/>
        </p:nvSpPr>
        <p:spPr bwMode="auto">
          <a:xfrm>
            <a:off x="7032497" y="5834072"/>
            <a:ext cx="218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Verdana" panose="020B0604030504040204" pitchFamily="34" charset="0"/>
              </a:rPr>
              <a:t>What degeneracy for phonons?</a:t>
            </a:r>
          </a:p>
        </p:txBody>
      </p:sp>
      <p:sp>
        <p:nvSpPr>
          <p:cNvPr id="12" name="Text Box 12" descr="Açık yatay">
            <a:extLst>
              <a:ext uri="{FF2B5EF4-FFF2-40B4-BE49-F238E27FC236}">
                <a16:creationId xmlns:a16="http://schemas.microsoft.com/office/drawing/2014/main" id="{B528BFAE-5B39-4DCA-984C-496EAD846FB8}"/>
              </a:ext>
            </a:extLst>
          </p:cNvPr>
          <p:cNvSpPr txBox="1">
            <a:spLocks noChangeArrowheads="1"/>
          </p:cNvSpPr>
          <p:nvPr/>
        </p:nvSpPr>
        <p:spPr bwMode="auto">
          <a:xfrm>
            <a:off x="3189159" y="5270510"/>
            <a:ext cx="6311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b="1" u="sng">
                <a:solidFill>
                  <a:srgbClr val="002060"/>
                </a:solidFill>
              </a:rPr>
              <a:t>Density of States </a:t>
            </a:r>
            <a:r>
              <a:rPr lang="en-US" altLang="en-US" sz="2400">
                <a:solidFill>
                  <a:srgbClr val="002060"/>
                </a:solidFill>
              </a:rPr>
              <a:t>(with degeneracy)</a:t>
            </a:r>
            <a:endParaRPr lang="en-US" altLang="en-US">
              <a:solidFill>
                <a:srgbClr val="002060"/>
              </a:solidFill>
            </a:endParaRPr>
          </a:p>
        </p:txBody>
      </p:sp>
    </p:spTree>
    <p:extLst>
      <p:ext uri="{BB962C8B-B14F-4D97-AF65-F5344CB8AC3E}">
        <p14:creationId xmlns:p14="http://schemas.microsoft.com/office/powerpoint/2010/main" val="2254763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9" grpId="0" animBg="1"/>
      <p:bldP spid="50" grpId="0" animBg="1"/>
      <p:bldP spid="10" grpId="0"/>
      <p:bldP spid="11"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8E41BD-388E-46B2-B048-4D60063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79" y="1143000"/>
            <a:ext cx="4914327" cy="5562600"/>
          </a:xfrm>
          <a:prstGeom prst="rect">
            <a:avLst/>
          </a:prstGeom>
        </p:spPr>
      </p:pic>
      <p:sp>
        <p:nvSpPr>
          <p:cNvPr id="2" name="Title 1">
            <a:extLst>
              <a:ext uri="{FF2B5EF4-FFF2-40B4-BE49-F238E27FC236}">
                <a16:creationId xmlns:a16="http://schemas.microsoft.com/office/drawing/2014/main" id="{3723441C-740A-4CF9-B8D6-E534AE5CECEB}"/>
              </a:ext>
            </a:extLst>
          </p:cNvPr>
          <p:cNvSpPr>
            <a:spLocks noGrp="1"/>
          </p:cNvSpPr>
          <p:nvPr>
            <p:ph type="ctrTitle"/>
          </p:nvPr>
        </p:nvSpPr>
        <p:spPr>
          <a:xfrm>
            <a:off x="762000" y="0"/>
            <a:ext cx="7772400" cy="1470025"/>
          </a:xfrm>
        </p:spPr>
        <p:txBody>
          <a:bodyPr/>
          <a:lstStyle/>
          <a:p>
            <a:r>
              <a:rPr lang="en-US" dirty="0"/>
              <a:t>Question: How to measure heat capacity?</a:t>
            </a:r>
          </a:p>
        </p:txBody>
      </p:sp>
      <p:pic>
        <p:nvPicPr>
          <p:cNvPr id="3" name="Picture 2">
            <a:extLst>
              <a:ext uri="{FF2B5EF4-FFF2-40B4-BE49-F238E27FC236}">
                <a16:creationId xmlns:a16="http://schemas.microsoft.com/office/drawing/2014/main" id="{85DDDDC6-40C4-4905-854A-076731D83D27}"/>
              </a:ext>
            </a:extLst>
          </p:cNvPr>
          <p:cNvPicPr>
            <a:picLocks noChangeAspect="1"/>
          </p:cNvPicPr>
          <p:nvPr/>
        </p:nvPicPr>
        <p:blipFill>
          <a:blip r:embed="rId3"/>
          <a:stretch>
            <a:fillRect/>
          </a:stretch>
        </p:blipFill>
        <p:spPr>
          <a:xfrm>
            <a:off x="21771" y="1676400"/>
            <a:ext cx="4196483" cy="4654550"/>
          </a:xfrm>
          <a:prstGeom prst="rect">
            <a:avLst/>
          </a:prstGeom>
        </p:spPr>
      </p:pic>
      <p:pic>
        <p:nvPicPr>
          <p:cNvPr id="7" name="Picture 6">
            <a:extLst>
              <a:ext uri="{FF2B5EF4-FFF2-40B4-BE49-F238E27FC236}">
                <a16:creationId xmlns:a16="http://schemas.microsoft.com/office/drawing/2014/main" id="{7D20E77B-3DDB-4749-8028-F19193682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94" y="728890"/>
            <a:ext cx="1956400" cy="1606550"/>
          </a:xfrm>
          <a:prstGeom prst="rect">
            <a:avLst/>
          </a:prstGeom>
        </p:spPr>
      </p:pic>
    </p:spTree>
    <p:extLst>
      <p:ext uri="{BB962C8B-B14F-4D97-AF65-F5344CB8AC3E}">
        <p14:creationId xmlns:p14="http://schemas.microsoft.com/office/powerpoint/2010/main" val="679282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srcRect/>
          <a:stretch>
            <a:fillRect/>
          </a:stretch>
        </p:blipFill>
        <p:spPr bwMode="auto">
          <a:xfrm>
            <a:off x="3352800" y="4800600"/>
            <a:ext cx="1533525" cy="1533525"/>
          </a:xfrm>
          <a:prstGeom prst="rect">
            <a:avLst/>
          </a:prstGeom>
          <a:noFill/>
          <a:ln w="9525">
            <a:noFill/>
            <a:miter lim="800000"/>
            <a:headEnd/>
            <a:tailEnd/>
          </a:ln>
          <a:effectLst/>
        </p:spPr>
      </p:pic>
      <p:pic>
        <p:nvPicPr>
          <p:cNvPr id="40963" name="Picture 4"/>
          <p:cNvPicPr>
            <a:picLocks noGrp="1" noChangeAspect="1" noChangeArrowheads="1"/>
          </p:cNvPicPr>
          <p:nvPr>
            <p:ph type="body" idx="1"/>
          </p:nvPr>
        </p:nvPicPr>
        <p:blipFill>
          <a:blip r:embed="rId4"/>
          <a:srcRect/>
          <a:stretch>
            <a:fillRect/>
          </a:stretch>
        </p:blipFill>
        <p:spPr>
          <a:xfrm>
            <a:off x="6400800" y="4659190"/>
            <a:ext cx="2667000" cy="1754188"/>
          </a:xfrm>
        </p:spPr>
      </p:pic>
      <p:sp>
        <p:nvSpPr>
          <p:cNvPr id="40964" name="Oval 7"/>
          <p:cNvSpPr>
            <a:spLocks noChangeArrowheads="1"/>
          </p:cNvSpPr>
          <p:nvPr/>
        </p:nvSpPr>
        <p:spPr bwMode="auto">
          <a:xfrm>
            <a:off x="7245096" y="4832116"/>
            <a:ext cx="914400" cy="304800"/>
          </a:xfrm>
          <a:prstGeom prst="ellipse">
            <a:avLst/>
          </a:prstGeom>
          <a:solidFill>
            <a:srgbClr val="FF8000"/>
          </a:solidFill>
          <a:ln w="9525">
            <a:solidFill>
              <a:schemeClr val="tx1"/>
            </a:solidFill>
            <a:round/>
            <a:headEnd/>
            <a:tailEnd/>
          </a:ln>
        </p:spPr>
        <p:txBody>
          <a:bodyPr wrap="none" anchor="ctr"/>
          <a:lstStyle/>
          <a:p>
            <a:endParaRPr lang="en-US"/>
          </a:p>
        </p:txBody>
      </p:sp>
      <p:pic>
        <p:nvPicPr>
          <p:cNvPr id="40966" name="Picture 6"/>
          <p:cNvPicPr>
            <a:picLocks noChangeAspect="1" noChangeArrowheads="1"/>
          </p:cNvPicPr>
          <p:nvPr/>
        </p:nvPicPr>
        <p:blipFill>
          <a:blip r:embed="rId4"/>
          <a:srcRect/>
          <a:stretch>
            <a:fillRect/>
          </a:stretch>
        </p:blipFill>
        <p:spPr bwMode="auto">
          <a:xfrm>
            <a:off x="228600" y="4628217"/>
            <a:ext cx="2667000" cy="1754188"/>
          </a:xfrm>
          <a:prstGeom prst="rect">
            <a:avLst/>
          </a:prstGeom>
          <a:noFill/>
          <a:ln w="9525">
            <a:noFill/>
            <a:miter lim="800000"/>
            <a:headEnd/>
            <a:tailEnd/>
          </a:ln>
        </p:spPr>
      </p:pic>
      <p:sp>
        <p:nvSpPr>
          <p:cNvPr id="40968" name="Text Box 10"/>
          <p:cNvSpPr txBox="1">
            <a:spLocks noChangeArrowheads="1"/>
          </p:cNvSpPr>
          <p:nvPr/>
        </p:nvSpPr>
        <p:spPr bwMode="auto">
          <a:xfrm>
            <a:off x="2895600" y="4933017"/>
            <a:ext cx="700088" cy="1189038"/>
          </a:xfrm>
          <a:prstGeom prst="rect">
            <a:avLst/>
          </a:prstGeom>
          <a:noFill/>
          <a:ln w="9525">
            <a:noFill/>
            <a:miter lim="800000"/>
            <a:headEnd/>
            <a:tailEnd/>
          </a:ln>
        </p:spPr>
        <p:txBody>
          <a:bodyPr wrap="none">
            <a:spAutoFit/>
          </a:bodyPr>
          <a:lstStyle/>
          <a:p>
            <a:r>
              <a:rPr lang="en-GB" sz="7200" dirty="0"/>
              <a:t>+</a:t>
            </a:r>
          </a:p>
        </p:txBody>
      </p:sp>
      <p:sp>
        <p:nvSpPr>
          <p:cNvPr id="40969" name="Oval 5"/>
          <p:cNvSpPr>
            <a:spLocks noChangeArrowheads="1"/>
          </p:cNvSpPr>
          <p:nvPr/>
        </p:nvSpPr>
        <p:spPr bwMode="auto">
          <a:xfrm>
            <a:off x="1085088" y="4835481"/>
            <a:ext cx="914400" cy="304800"/>
          </a:xfrm>
          <a:prstGeom prst="ellipse">
            <a:avLst/>
          </a:prstGeom>
          <a:solidFill>
            <a:srgbClr val="800000"/>
          </a:solidFill>
          <a:ln w="9525">
            <a:solidFill>
              <a:schemeClr val="tx1"/>
            </a:solidFill>
            <a:round/>
            <a:headEnd/>
            <a:tailEnd/>
          </a:ln>
        </p:spPr>
        <p:txBody>
          <a:bodyPr wrap="none" anchor="ctr"/>
          <a:lstStyle/>
          <a:p>
            <a:endParaRPr lang="en-US"/>
          </a:p>
        </p:txBody>
      </p:sp>
      <p:sp>
        <p:nvSpPr>
          <p:cNvPr id="40970" name="Text Box 12"/>
          <p:cNvSpPr txBox="1">
            <a:spLocks noChangeArrowheads="1"/>
          </p:cNvSpPr>
          <p:nvPr/>
        </p:nvSpPr>
        <p:spPr bwMode="auto">
          <a:xfrm>
            <a:off x="5791200" y="4933017"/>
            <a:ext cx="700088" cy="1189038"/>
          </a:xfrm>
          <a:prstGeom prst="rect">
            <a:avLst/>
          </a:prstGeom>
          <a:noFill/>
          <a:ln w="9525">
            <a:noFill/>
            <a:miter lim="800000"/>
            <a:headEnd/>
            <a:tailEnd/>
          </a:ln>
        </p:spPr>
        <p:txBody>
          <a:bodyPr wrap="none">
            <a:spAutoFit/>
          </a:bodyPr>
          <a:lstStyle/>
          <a:p>
            <a:r>
              <a:rPr lang="en-GB" sz="7200"/>
              <a:t>=</a:t>
            </a:r>
          </a:p>
        </p:txBody>
      </p:sp>
      <p:sp>
        <p:nvSpPr>
          <p:cNvPr id="40971" name="Text Box 14"/>
          <p:cNvSpPr txBox="1">
            <a:spLocks noChangeArrowheads="1"/>
          </p:cNvSpPr>
          <p:nvPr/>
        </p:nvSpPr>
        <p:spPr bwMode="auto">
          <a:xfrm>
            <a:off x="457200" y="6410980"/>
            <a:ext cx="2598788" cy="523220"/>
          </a:xfrm>
          <a:prstGeom prst="rect">
            <a:avLst/>
          </a:prstGeom>
          <a:noFill/>
          <a:ln w="9525">
            <a:noFill/>
            <a:miter lim="800000"/>
            <a:headEnd/>
            <a:tailEnd/>
          </a:ln>
        </p:spPr>
        <p:txBody>
          <a:bodyPr wrap="none">
            <a:spAutoFit/>
          </a:bodyPr>
          <a:lstStyle/>
          <a:p>
            <a:r>
              <a:rPr lang="en-GB" sz="2800" b="1" dirty="0"/>
              <a:t>Hot black coffee</a:t>
            </a:r>
          </a:p>
        </p:txBody>
      </p:sp>
      <p:sp>
        <p:nvSpPr>
          <p:cNvPr id="40972" name="Text Box 15"/>
          <p:cNvSpPr txBox="1">
            <a:spLocks noChangeArrowheads="1"/>
          </p:cNvSpPr>
          <p:nvPr/>
        </p:nvSpPr>
        <p:spPr bwMode="auto">
          <a:xfrm>
            <a:off x="3946525" y="6410980"/>
            <a:ext cx="1608582" cy="523220"/>
          </a:xfrm>
          <a:prstGeom prst="rect">
            <a:avLst/>
          </a:prstGeom>
          <a:noFill/>
          <a:ln w="9525">
            <a:noFill/>
            <a:miter lim="800000"/>
            <a:headEnd/>
            <a:tailEnd/>
          </a:ln>
        </p:spPr>
        <p:txBody>
          <a:bodyPr wrap="none">
            <a:spAutoFit/>
          </a:bodyPr>
          <a:lstStyle/>
          <a:p>
            <a:r>
              <a:rPr lang="en-GB" sz="2800" b="1" dirty="0"/>
              <a:t>RT Cream</a:t>
            </a:r>
          </a:p>
        </p:txBody>
      </p:sp>
      <p:sp>
        <p:nvSpPr>
          <p:cNvPr id="40973" name="Text Box 16"/>
          <p:cNvSpPr txBox="1">
            <a:spLocks noChangeArrowheads="1"/>
          </p:cNvSpPr>
          <p:nvPr/>
        </p:nvSpPr>
        <p:spPr bwMode="auto">
          <a:xfrm>
            <a:off x="6019800" y="6410980"/>
            <a:ext cx="3048000" cy="523220"/>
          </a:xfrm>
          <a:prstGeom prst="rect">
            <a:avLst/>
          </a:prstGeom>
          <a:noFill/>
          <a:ln w="9525">
            <a:noFill/>
            <a:miter lim="800000"/>
            <a:headEnd/>
            <a:tailEnd/>
          </a:ln>
        </p:spPr>
        <p:txBody>
          <a:bodyPr wrap="square">
            <a:spAutoFit/>
          </a:bodyPr>
          <a:lstStyle/>
          <a:p>
            <a:pPr>
              <a:spcBef>
                <a:spcPct val="50000"/>
              </a:spcBef>
            </a:pPr>
            <a:r>
              <a:rPr lang="en-GB" sz="2800" b="1" dirty="0"/>
              <a:t>Warm white coffee</a:t>
            </a:r>
          </a:p>
        </p:txBody>
      </p:sp>
      <p:sp>
        <p:nvSpPr>
          <p:cNvPr id="40974" name="Rectangle 31"/>
          <p:cNvSpPr>
            <a:spLocks noChangeArrowheads="1"/>
          </p:cNvSpPr>
          <p:nvPr/>
        </p:nvSpPr>
        <p:spPr bwMode="auto">
          <a:xfrm>
            <a:off x="838200" y="1981200"/>
            <a:ext cx="8110538" cy="4191000"/>
          </a:xfrm>
          <a:prstGeom prst="rect">
            <a:avLst/>
          </a:prstGeom>
          <a:noFill/>
          <a:ln w="9525">
            <a:noFill/>
            <a:miter lim="800000"/>
            <a:headEnd/>
            <a:tailEnd/>
          </a:ln>
        </p:spPr>
        <p:txBody>
          <a:bodyPr/>
          <a:lstStyle/>
          <a:p>
            <a:pPr marL="342900" indent="-342900" eaLnBrk="1" hangingPunct="1">
              <a:spcBef>
                <a:spcPct val="20000"/>
              </a:spcBef>
              <a:buClr>
                <a:schemeClr val="folHlink"/>
              </a:buClr>
              <a:buSzPct val="75000"/>
              <a:buFont typeface="Wingdings" pitchFamily="2" charset="2"/>
              <a:buChar char="n"/>
            </a:pPr>
            <a:endParaRPr lang="en-US" sz="3200">
              <a:latin typeface="Helvetica" charset="0"/>
            </a:endParaRPr>
          </a:p>
        </p:txBody>
      </p:sp>
      <p:sp>
        <p:nvSpPr>
          <p:cNvPr id="40975" name="Rectangle 32"/>
          <p:cNvSpPr>
            <a:spLocks noChangeArrowheads="1"/>
          </p:cNvSpPr>
          <p:nvPr/>
        </p:nvSpPr>
        <p:spPr bwMode="auto">
          <a:xfrm>
            <a:off x="304800" y="0"/>
            <a:ext cx="8534400" cy="1752600"/>
          </a:xfrm>
          <a:prstGeom prst="rect">
            <a:avLst/>
          </a:prstGeom>
          <a:noFill/>
          <a:ln w="9525">
            <a:noFill/>
            <a:miter lim="800000"/>
            <a:headEnd/>
            <a:tailEnd/>
          </a:ln>
        </p:spPr>
        <p:txBody>
          <a:bodyPr/>
          <a:lstStyle/>
          <a:p>
            <a:pPr algn="ctr" eaLnBrk="1" hangingPunct="1">
              <a:spcBef>
                <a:spcPct val="20000"/>
              </a:spcBef>
              <a:buClr>
                <a:schemeClr val="folHlink"/>
              </a:buClr>
              <a:buSzPct val="75000"/>
            </a:pPr>
            <a:r>
              <a:rPr lang="en-GB" sz="3100" dirty="0">
                <a:latin typeface="Helvetica" charset="0"/>
              </a:rPr>
              <a:t>Darin realizes he needs to use the restroom right after he gets a new hot coffee. To have his coffee be as hot as possible a few minutes later, when should Darin add his room temperature coffee creamer?</a:t>
            </a:r>
          </a:p>
        </p:txBody>
      </p:sp>
      <p:sp>
        <p:nvSpPr>
          <p:cNvPr id="16" name="Content Placeholder 2"/>
          <p:cNvSpPr txBox="1">
            <a:spLocks/>
          </p:cNvSpPr>
          <p:nvPr/>
        </p:nvSpPr>
        <p:spPr>
          <a:xfrm>
            <a:off x="304800" y="2373067"/>
            <a:ext cx="8686800" cy="45259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a:ln>
                  <a:noFill/>
                </a:ln>
                <a:solidFill>
                  <a:schemeClr val="tx1"/>
                </a:solidFill>
                <a:effectLst/>
                <a:uLnTx/>
                <a:uFillTx/>
              </a:rPr>
              <a:t>A.	As soon as the coffee</a:t>
            </a:r>
            <a:r>
              <a:rPr kumimoji="0" lang="en-US" sz="4000" b="0" i="0" u="none" strike="noStrike" kern="1200" cap="none" spc="0" normalizeH="0" noProof="0" dirty="0">
                <a:ln>
                  <a:noFill/>
                </a:ln>
                <a:solidFill>
                  <a:schemeClr val="tx1"/>
                </a:solidFill>
                <a:effectLst/>
                <a:uLnTx/>
                <a:uFillTx/>
              </a:rPr>
              <a:t> is served</a:t>
            </a:r>
          </a:p>
          <a:p>
            <a:pPr marL="514350" marR="0" lvl="0" indent="-514350" algn="l" defTabSz="914400" rtl="0" eaLnBrk="1" fontAlgn="auto" latinLnBrk="0" hangingPunct="1">
              <a:lnSpc>
                <a:spcPct val="100000"/>
              </a:lnSpc>
              <a:spcBef>
                <a:spcPct val="20000"/>
              </a:spcBef>
              <a:spcAft>
                <a:spcPts val="0"/>
              </a:spcAft>
              <a:buClrTx/>
              <a:buSzTx/>
              <a:tabLst/>
              <a:defRPr/>
            </a:pPr>
            <a:r>
              <a:rPr lang="en-US" sz="4000" baseline="0" dirty="0"/>
              <a:t>B.	Just before </a:t>
            </a:r>
            <a:r>
              <a:rPr lang="en-US" sz="4000" dirty="0"/>
              <a:t>he</a:t>
            </a:r>
            <a:r>
              <a:rPr lang="en-US" sz="4000" baseline="0" dirty="0"/>
              <a:t> drinks it</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4000" b="0" i="0" u="none" strike="noStrike" kern="1200" cap="none" spc="0" normalizeH="0" noProof="0" dirty="0">
                <a:ln>
                  <a:noFill/>
                </a:ln>
                <a:solidFill>
                  <a:schemeClr val="tx1"/>
                </a:solidFill>
                <a:effectLst/>
                <a:uLnTx/>
                <a:uFillTx/>
              </a:rPr>
              <a:t>C.	Either; it makes no difference</a:t>
            </a:r>
          </a:p>
        </p:txBody>
      </p:sp>
      <p:pic>
        <p:nvPicPr>
          <p:cNvPr id="27650" name="Picture 2"/>
          <p:cNvPicPr>
            <a:picLocks noChangeAspect="1" noChangeArrowheads="1"/>
          </p:cNvPicPr>
          <p:nvPr/>
        </p:nvPicPr>
        <p:blipFill>
          <a:blip r:embed="rId5"/>
          <a:srcRect/>
          <a:stretch>
            <a:fillRect/>
          </a:stretch>
        </p:blipFill>
        <p:spPr bwMode="auto">
          <a:xfrm>
            <a:off x="4429125" y="4943475"/>
            <a:ext cx="1381125" cy="1381125"/>
          </a:xfrm>
          <a:prstGeom prst="rect">
            <a:avLst/>
          </a:prstGeom>
          <a:noFill/>
          <a:ln w="9525">
            <a:noFill/>
            <a:miter lim="800000"/>
            <a:headEnd/>
            <a:tailEnd/>
          </a:ln>
          <a:effectLst/>
        </p:spPr>
      </p:pic>
    </p:spTree>
    <p:extLst>
      <p:ext uri="{BB962C8B-B14F-4D97-AF65-F5344CB8AC3E}">
        <p14:creationId xmlns:p14="http://schemas.microsoft.com/office/powerpoint/2010/main" val="210488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638800"/>
            <a:ext cx="8153400" cy="1200329"/>
          </a:xfrm>
          <a:prstGeom prst="rect">
            <a:avLst/>
          </a:prstGeom>
          <a:noFill/>
        </p:spPr>
        <p:txBody>
          <a:bodyPr>
            <a:spAutoFit/>
          </a:bodyPr>
          <a:lstStyle/>
          <a:p>
            <a:pPr algn="ctr" eaLnBrk="1" hangingPunct="1">
              <a:defRPr/>
            </a:pPr>
            <a:endParaRPr lang="en-US" sz="2400" dirty="0">
              <a:latin typeface="+mj-lt"/>
            </a:endParaRPr>
          </a:p>
          <a:p>
            <a:pPr algn="ctr" eaLnBrk="1" hangingPunct="1">
              <a:defRPr/>
            </a:pPr>
            <a:endParaRPr lang="en-US" sz="2400" dirty="0">
              <a:latin typeface="+mj-lt"/>
            </a:endParaRPr>
          </a:p>
          <a:p>
            <a:pPr algn="ctr" eaLnBrk="1" hangingPunct="1">
              <a:defRPr/>
            </a:pPr>
            <a:r>
              <a:rPr lang="tr-TR" sz="2400" dirty="0">
                <a:latin typeface="+mj-lt"/>
              </a:rPr>
              <a:t>Specific heat tends to classical value at </a:t>
            </a:r>
            <a:r>
              <a:rPr lang="tr-TR" sz="2400" dirty="0">
                <a:solidFill>
                  <a:srgbClr val="FF0000"/>
                </a:solidFill>
                <a:latin typeface="+mj-lt"/>
              </a:rPr>
              <a:t>high</a:t>
            </a:r>
            <a:r>
              <a:rPr lang="tr-TR" sz="2400" dirty="0">
                <a:latin typeface="+mj-lt"/>
              </a:rPr>
              <a:t> temperatures.</a:t>
            </a:r>
            <a:endParaRPr lang="en-US" sz="2400"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254" y="3925848"/>
            <a:ext cx="4449324" cy="2298700"/>
          </a:xfrm>
          <a:prstGeom prst="rect">
            <a:avLst/>
          </a:prstGeom>
        </p:spPr>
      </p:pic>
      <p:sp>
        <p:nvSpPr>
          <p:cNvPr id="2" name="Rectangle 1"/>
          <p:cNvSpPr>
            <a:spLocks noChangeArrowheads="1"/>
          </p:cNvSpPr>
          <p:nvPr/>
        </p:nvSpPr>
        <p:spPr bwMode="auto">
          <a:xfrm>
            <a:off x="228600" y="1143344"/>
            <a:ext cx="4038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sz="2800" b="1" dirty="0"/>
              <a:t>Dulong-Petit law</a:t>
            </a:r>
            <a:r>
              <a:rPr lang="en-US" sz="2800" b="1" dirty="0"/>
              <a:t> (1819) </a:t>
            </a:r>
            <a:r>
              <a:rPr lang="tr-TR" sz="2800" dirty="0"/>
              <a:t>states that</a:t>
            </a:r>
            <a:r>
              <a:rPr lang="tr-TR" sz="2800" dirty="0">
                <a:solidFill>
                  <a:srgbClr val="FF3300"/>
                </a:solidFill>
              </a:rPr>
              <a:t> specific heat of a given number of atoms </a:t>
            </a:r>
            <a:r>
              <a:rPr lang="en-US" sz="2800" dirty="0">
                <a:solidFill>
                  <a:srgbClr val="FF3300"/>
                </a:solidFill>
              </a:rPr>
              <a:t>is</a:t>
            </a:r>
            <a:r>
              <a:rPr lang="tr-TR" sz="2800" dirty="0">
                <a:solidFill>
                  <a:srgbClr val="FF3300"/>
                </a:solidFill>
              </a:rPr>
              <a:t> </a:t>
            </a:r>
            <a:r>
              <a:rPr lang="tr-TR" sz="2800" dirty="0">
                <a:solidFill>
                  <a:srgbClr val="FF0000"/>
                </a:solidFill>
              </a:rPr>
              <a:t>independent of temperature and the material</a:t>
            </a:r>
            <a:r>
              <a:rPr lang="en-US" sz="2800" dirty="0">
                <a:solidFill>
                  <a:srgbClr val="FF3300"/>
                </a:solidFill>
              </a:rPr>
              <a:t>. </a:t>
            </a:r>
            <a:r>
              <a:rPr lang="en-US" sz="2800" dirty="0"/>
              <a:t>Approximately true for high temperatures; but not for low temps.</a:t>
            </a:r>
            <a:endParaRPr lang="tr-TR" sz="2800" dirty="0"/>
          </a:p>
        </p:txBody>
      </p:sp>
      <p:pic>
        <p:nvPicPr>
          <p:cNvPr id="10" name="Picture 9" descr="Diagram, scatter chart&#10;&#10;Description automatically generated">
            <a:extLst>
              <a:ext uri="{FF2B5EF4-FFF2-40B4-BE49-F238E27FC236}">
                <a16:creationId xmlns:a16="http://schemas.microsoft.com/office/drawing/2014/main" id="{5B1383D4-92A4-48A5-9A68-233401A35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349" y="674123"/>
            <a:ext cx="4303134" cy="3293093"/>
          </a:xfrm>
          <a:prstGeom prst="rect">
            <a:avLst/>
          </a:prstGeom>
        </p:spPr>
      </p:pic>
      <p:sp>
        <p:nvSpPr>
          <p:cNvPr id="15364" name="TextBox 4"/>
          <p:cNvSpPr txBox="1">
            <a:spLocks noChangeArrowheads="1"/>
          </p:cNvSpPr>
          <p:nvPr/>
        </p:nvSpPr>
        <p:spPr bwMode="auto">
          <a:xfrm>
            <a:off x="1119640" y="152400"/>
            <a:ext cx="69317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b="1" dirty="0"/>
              <a:t>Classical Specific Heat (Spring Model)</a:t>
            </a:r>
          </a:p>
        </p:txBody>
      </p:sp>
    </p:spTree>
    <p:extLst>
      <p:ext uri="{BB962C8B-B14F-4D97-AF65-F5344CB8AC3E}">
        <p14:creationId xmlns:p14="http://schemas.microsoft.com/office/powerpoint/2010/main" val="3701556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animEffect transition="in" filter="fade">
                                      <p:cBhvr>
                                        <p:cTn id="9" dur="2000"/>
                                        <p:tgtEl>
                                          <p:spTgt spid="4">
                                            <p:txEl>
                                              <p:pRg st="2" end="2"/>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638800"/>
            <a:ext cx="8153400" cy="1200150"/>
          </a:xfrm>
          <a:prstGeom prst="rect">
            <a:avLst/>
          </a:prstGeom>
          <a:noFill/>
        </p:spPr>
        <p:txBody>
          <a:bodyPr>
            <a:spAutoFit/>
          </a:bodyPr>
          <a:lstStyle/>
          <a:p>
            <a:pPr algn="ctr" eaLnBrk="1" hangingPunct="1">
              <a:defRPr/>
            </a:pPr>
            <a:r>
              <a:rPr lang="en-US" sz="2400" dirty="0"/>
              <a:t>At low </a:t>
            </a:r>
            <a:r>
              <a:rPr lang="en-US" sz="2400" i="1" dirty="0"/>
              <a:t>T</a:t>
            </a:r>
            <a:r>
              <a:rPr lang="en-US" sz="2400" dirty="0"/>
              <a:t> quantum phenomena are important and must be taken into account.</a:t>
            </a:r>
          </a:p>
          <a:p>
            <a:pPr algn="ctr" eaLnBrk="1" hangingPunct="1">
              <a:defRPr/>
            </a:pPr>
            <a:r>
              <a:rPr lang="tr-TR" sz="2400" dirty="0">
                <a:latin typeface="+mj-lt"/>
              </a:rPr>
              <a:t>Specific heat tends to classical value at high temperatures.</a:t>
            </a:r>
            <a:endParaRPr lang="en-US" sz="2400" dirty="0">
              <a:latin typeface="+mj-lt"/>
            </a:endParaRPr>
          </a:p>
        </p:txBody>
      </p:sp>
      <p:sp>
        <p:nvSpPr>
          <p:cNvPr id="15364" name="TextBox 4"/>
          <p:cNvSpPr txBox="1">
            <a:spLocks noChangeArrowheads="1"/>
          </p:cNvSpPr>
          <p:nvPr/>
        </p:nvSpPr>
        <p:spPr bwMode="auto">
          <a:xfrm>
            <a:off x="1119640" y="294829"/>
            <a:ext cx="69317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b="1" dirty="0"/>
              <a:t>Classical Specific Heat (Spring Model)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676" y="2602367"/>
            <a:ext cx="4449324" cy="2298700"/>
          </a:xfrm>
          <a:prstGeom prst="rect">
            <a:avLst/>
          </a:prstGeom>
        </p:spPr>
      </p:pic>
      <p:pic>
        <p:nvPicPr>
          <p:cNvPr id="3" name="Picture 5" descr="EC726B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572205"/>
            <a:ext cx="51816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28600" y="1143344"/>
            <a:ext cx="4038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tr-TR" sz="2800" b="1" dirty="0"/>
              <a:t>Dulong-Petit law</a:t>
            </a:r>
            <a:r>
              <a:rPr lang="en-US" sz="2800" b="1" dirty="0"/>
              <a:t> (1819) </a:t>
            </a:r>
            <a:r>
              <a:rPr lang="tr-TR" sz="2800" dirty="0"/>
              <a:t>states that</a:t>
            </a:r>
            <a:r>
              <a:rPr lang="tr-TR" sz="2800" dirty="0">
                <a:solidFill>
                  <a:srgbClr val="FF3300"/>
                </a:solidFill>
              </a:rPr>
              <a:t> specific heat of a given number of atoms </a:t>
            </a:r>
            <a:r>
              <a:rPr lang="en-US" sz="2800" dirty="0">
                <a:solidFill>
                  <a:srgbClr val="FF3300"/>
                </a:solidFill>
              </a:rPr>
              <a:t>is</a:t>
            </a:r>
            <a:r>
              <a:rPr lang="tr-TR" sz="2800" dirty="0">
                <a:solidFill>
                  <a:srgbClr val="FF3300"/>
                </a:solidFill>
              </a:rPr>
              <a:t> </a:t>
            </a:r>
            <a:r>
              <a:rPr lang="tr-TR" sz="2800" dirty="0">
                <a:solidFill>
                  <a:srgbClr val="FF0000"/>
                </a:solidFill>
              </a:rPr>
              <a:t>independent of temperature and the material</a:t>
            </a:r>
            <a:r>
              <a:rPr lang="en-US" sz="2800" dirty="0">
                <a:solidFill>
                  <a:srgbClr val="FF3300"/>
                </a:solidFill>
              </a:rPr>
              <a:t>. </a:t>
            </a:r>
            <a:r>
              <a:rPr lang="en-US" sz="2800" dirty="0">
                <a:solidFill>
                  <a:srgbClr val="00B050"/>
                </a:solidFill>
              </a:rPr>
              <a:t>Approximately true for high temperatures</a:t>
            </a:r>
            <a:r>
              <a:rPr lang="en-US" sz="2800" dirty="0"/>
              <a:t>; but not for low temps.</a:t>
            </a:r>
            <a:endParaRPr lang="tr-TR" sz="2800" dirty="0"/>
          </a:p>
        </p:txBody>
      </p:sp>
      <p:sp>
        <p:nvSpPr>
          <p:cNvPr id="5" name="Arrow: Right 4">
            <a:extLst>
              <a:ext uri="{FF2B5EF4-FFF2-40B4-BE49-F238E27FC236}">
                <a16:creationId xmlns:a16="http://schemas.microsoft.com/office/drawing/2014/main" id="{7AF4C591-E55D-40BC-AE91-E2355F2B5BC2}"/>
              </a:ext>
            </a:extLst>
          </p:cNvPr>
          <p:cNvSpPr/>
          <p:nvPr/>
        </p:nvSpPr>
        <p:spPr>
          <a:xfrm>
            <a:off x="8458200" y="5105400"/>
            <a:ext cx="5334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animEffect transition="in" filter="fade">
                                      <p:cBhvr>
                                        <p:cTn id="9" dur="2000"/>
                                        <p:tgtEl>
                                          <p:spTgt spid="4">
                                            <p:txEl>
                                              <p:pRg st="1" end="1"/>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3145"/>
            <a:ext cx="8534400" cy="1143000"/>
          </a:xfrm>
        </p:spPr>
        <p:txBody>
          <a:bodyPr/>
          <a:lstStyle/>
          <a:p>
            <a:r>
              <a:rPr lang="en-US" dirty="0"/>
              <a:t>Two types of specific heat: </a:t>
            </a:r>
            <a:r>
              <a:rPr lang="en-US" dirty="0" err="1"/>
              <a:t>C</a:t>
            </a:r>
            <a:r>
              <a:rPr lang="en-US" baseline="-25000" dirty="0" err="1"/>
              <a:t>p</a:t>
            </a:r>
            <a:r>
              <a:rPr lang="en-US" dirty="0"/>
              <a:t> vs </a:t>
            </a:r>
            <a:r>
              <a:rPr lang="en-US" dirty="0" err="1"/>
              <a:t>C</a:t>
            </a:r>
            <a:r>
              <a:rPr lang="en-US" baseline="-25000" dirty="0" err="1"/>
              <a:t>v</a:t>
            </a:r>
            <a:endParaRPr lang="en-US" baseline="-25000" dirty="0"/>
          </a:p>
        </p:txBody>
      </p:sp>
      <p:sp>
        <p:nvSpPr>
          <p:cNvPr id="3" name="Content Placeholder 2"/>
          <p:cNvSpPr>
            <a:spLocks noGrp="1"/>
          </p:cNvSpPr>
          <p:nvPr>
            <p:ph idx="1"/>
          </p:nvPr>
        </p:nvSpPr>
        <p:spPr>
          <a:xfrm>
            <a:off x="434189" y="1382418"/>
            <a:ext cx="8458200" cy="4525963"/>
          </a:xfrm>
        </p:spPr>
        <p:txBody>
          <a:bodyPr/>
          <a:lstStyle/>
          <a:p>
            <a:r>
              <a:rPr lang="en-US" dirty="0"/>
              <a:t>Specific heat under constant pressure or volume</a:t>
            </a:r>
          </a:p>
          <a:p>
            <a:r>
              <a:rPr lang="en-US" dirty="0">
                <a:solidFill>
                  <a:srgbClr val="FF0000"/>
                </a:solidFill>
              </a:rPr>
              <a:t>Which variable are you more likely to control?</a:t>
            </a:r>
          </a:p>
          <a:p>
            <a:r>
              <a:rPr lang="en-US" dirty="0"/>
              <a:t>In solids, </a:t>
            </a:r>
            <a:r>
              <a:rPr lang="en-US" dirty="0" err="1"/>
              <a:t>C</a:t>
            </a:r>
            <a:r>
              <a:rPr lang="en-US" baseline="-25000" dirty="0" err="1"/>
              <a:t>p</a:t>
            </a:r>
            <a:r>
              <a:rPr lang="en-US" dirty="0"/>
              <a:t> and </a:t>
            </a:r>
            <a:r>
              <a:rPr lang="en-US" dirty="0" err="1"/>
              <a:t>C</a:t>
            </a:r>
            <a:r>
              <a:rPr lang="en-US" baseline="-25000" dirty="0" err="1"/>
              <a:t>v</a:t>
            </a:r>
            <a:r>
              <a:rPr lang="en-US" dirty="0"/>
              <a:t> are pretty close.</a:t>
            </a:r>
          </a:p>
        </p:txBody>
      </p:sp>
      <p:pic>
        <p:nvPicPr>
          <p:cNvPr id="75778" name="Picture 2" descr="Image result for cv cp specific 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190582"/>
            <a:ext cx="4724400" cy="36530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600" y="5908381"/>
            <a:ext cx="1043876" cy="369332"/>
          </a:xfrm>
          <a:prstGeom prst="rect">
            <a:avLst/>
          </a:prstGeom>
        </p:spPr>
        <p:txBody>
          <a:bodyPr wrap="none">
            <a:spAutoFit/>
          </a:bodyPr>
          <a:lstStyle/>
          <a:p>
            <a:r>
              <a:rPr lang="en-US" dirty="0"/>
              <a:t>Diamond</a:t>
            </a:r>
          </a:p>
        </p:txBody>
      </p:sp>
    </p:spTree>
    <p:extLst>
      <p:ext uri="{BB962C8B-B14F-4D97-AF65-F5344CB8AC3E}">
        <p14:creationId xmlns:p14="http://schemas.microsoft.com/office/powerpoint/2010/main" val="312454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E21C7-9FCA-432E-BD29-719B8155B3D3}"/>
              </a:ext>
            </a:extLst>
          </p:cNvPr>
          <p:cNvPicPr>
            <a:picLocks noChangeAspect="1"/>
          </p:cNvPicPr>
          <p:nvPr/>
        </p:nvPicPr>
        <p:blipFill>
          <a:blip r:embed="rId3"/>
          <a:stretch>
            <a:fillRect/>
          </a:stretch>
        </p:blipFill>
        <p:spPr>
          <a:xfrm>
            <a:off x="0" y="1059916"/>
            <a:ext cx="9144000" cy="4738168"/>
          </a:xfrm>
          <a:prstGeom prst="rect">
            <a:avLst/>
          </a:prstGeom>
        </p:spPr>
      </p:pic>
      <p:sp>
        <p:nvSpPr>
          <p:cNvPr id="3" name="Rectangle 2">
            <a:extLst>
              <a:ext uri="{FF2B5EF4-FFF2-40B4-BE49-F238E27FC236}">
                <a16:creationId xmlns:a16="http://schemas.microsoft.com/office/drawing/2014/main" id="{4334C98E-460E-4AEE-8A75-82A540A8116A}"/>
              </a:ext>
            </a:extLst>
          </p:cNvPr>
          <p:cNvSpPr/>
          <p:nvPr/>
        </p:nvSpPr>
        <p:spPr>
          <a:xfrm>
            <a:off x="0" y="1059916"/>
            <a:ext cx="9144000" cy="921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922AC94-4FBD-4DC4-81BB-5F7EDE6C0406}"/>
              </a:ext>
            </a:extLst>
          </p:cNvPr>
          <p:cNvSpPr txBox="1"/>
          <p:nvPr/>
        </p:nvSpPr>
        <p:spPr>
          <a:xfrm>
            <a:off x="609600" y="-94246"/>
            <a:ext cx="8458200" cy="2308324"/>
          </a:xfrm>
          <a:prstGeom prst="rect">
            <a:avLst/>
          </a:prstGeom>
          <a:noFill/>
        </p:spPr>
        <p:txBody>
          <a:bodyPr wrap="square" rtlCol="0">
            <a:spAutoFit/>
          </a:bodyPr>
          <a:lstStyle/>
          <a:p>
            <a:pPr algn="ctr"/>
            <a:r>
              <a:rPr lang="en-US" sz="3600" dirty="0">
                <a:solidFill>
                  <a:srgbClr val="FF0000"/>
                </a:solidFill>
              </a:rPr>
              <a:t>To be thorough need to find the total energy of the phonons U, </a:t>
            </a:r>
          </a:p>
          <a:p>
            <a:pPr algn="ctr"/>
            <a:r>
              <a:rPr lang="en-US" sz="3600" dirty="0">
                <a:solidFill>
                  <a:srgbClr val="FF0000"/>
                </a:solidFill>
              </a:rPr>
              <a:t>then take </a:t>
            </a:r>
            <a:r>
              <a:rPr lang="en-US" sz="3600" dirty="0" err="1">
                <a:solidFill>
                  <a:srgbClr val="FF0000"/>
                </a:solidFill>
              </a:rPr>
              <a:t>dU</a:t>
            </a:r>
            <a:r>
              <a:rPr lang="en-US" sz="3600" dirty="0">
                <a:solidFill>
                  <a:srgbClr val="FF0000"/>
                </a:solidFill>
              </a:rPr>
              <a:t>/dT to find C.</a:t>
            </a:r>
          </a:p>
          <a:p>
            <a:pPr algn="ctr"/>
            <a:r>
              <a:rPr lang="en-US" sz="3600" dirty="0">
                <a:solidFill>
                  <a:srgbClr val="FF0000"/>
                </a:solidFill>
              </a:rPr>
              <a:t>How to find U?</a:t>
            </a:r>
          </a:p>
        </p:txBody>
      </p:sp>
      <p:sp>
        <p:nvSpPr>
          <p:cNvPr id="5" name="TextBox 4">
            <a:extLst>
              <a:ext uri="{FF2B5EF4-FFF2-40B4-BE49-F238E27FC236}">
                <a16:creationId xmlns:a16="http://schemas.microsoft.com/office/drawing/2014/main" id="{B88FBAE4-F51C-4772-9A0A-ED03F211904D}"/>
              </a:ext>
            </a:extLst>
          </p:cNvPr>
          <p:cNvSpPr txBox="1"/>
          <p:nvPr/>
        </p:nvSpPr>
        <p:spPr>
          <a:xfrm>
            <a:off x="457200" y="6019800"/>
            <a:ext cx="8458200" cy="646331"/>
          </a:xfrm>
          <a:prstGeom prst="rect">
            <a:avLst/>
          </a:prstGeom>
          <a:noFill/>
        </p:spPr>
        <p:txBody>
          <a:bodyPr wrap="square" rtlCol="0">
            <a:spAutoFit/>
          </a:bodyPr>
          <a:lstStyle/>
          <a:p>
            <a:pPr algn="ctr"/>
            <a:r>
              <a:rPr lang="en-US" sz="3600" dirty="0">
                <a:solidFill>
                  <a:srgbClr val="FF0000"/>
                </a:solidFill>
              </a:rPr>
              <a:t>Let’s learn how to get these!</a:t>
            </a:r>
          </a:p>
        </p:txBody>
      </p:sp>
    </p:spTree>
    <p:extLst>
      <p:ext uri="{BB962C8B-B14F-4D97-AF65-F5344CB8AC3E}">
        <p14:creationId xmlns:p14="http://schemas.microsoft.com/office/powerpoint/2010/main" val="28973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11388</TotalTime>
  <Words>4447</Words>
  <Application>Microsoft Office PowerPoint</Application>
  <PresentationFormat>On-screen Show (4:3)</PresentationFormat>
  <Paragraphs>375</Paragraphs>
  <Slides>56</Slides>
  <Notes>47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5" baseType="lpstr">
      <vt:lpstr>Times New Roman</vt:lpstr>
      <vt:lpstr>Helvetica</vt:lpstr>
      <vt:lpstr>Wingdings</vt:lpstr>
      <vt:lpstr>Verdana</vt:lpstr>
      <vt:lpstr>Symbol</vt:lpstr>
      <vt:lpstr>Cambria Math</vt:lpstr>
      <vt:lpstr>Default Design</vt:lpstr>
      <vt:lpstr>Equation</vt:lpstr>
      <vt:lpstr>Denklem</vt:lpstr>
      <vt:lpstr>Fire Eating Demo</vt:lpstr>
      <vt:lpstr>How is this possible?</vt:lpstr>
      <vt:lpstr>Some things are easier to heat Can you think of examples? </vt:lpstr>
      <vt:lpstr>PowerPoint Presentation</vt:lpstr>
      <vt:lpstr>First Classical Theory of Heat Capacity (too simple, but a good start)</vt:lpstr>
      <vt:lpstr>PowerPoint Presentation</vt:lpstr>
      <vt:lpstr>PowerPoint Presentation</vt:lpstr>
      <vt:lpstr>Two types of specific heat: Cp vs Cv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Capacity C (Einstein Model)</vt:lpstr>
      <vt:lpstr>Heat Capacity C (Einstein Model)</vt:lpstr>
      <vt:lpstr>Heat Capacity C (Einstein Model)</vt:lpstr>
      <vt:lpstr>Heat Capacity C (Einstein Model)</vt:lpstr>
      <vt:lpstr>PowerPoint Presentation</vt:lpstr>
      <vt:lpstr>PowerPoint Presentation</vt:lpstr>
      <vt:lpstr>Einstein Model Fails at Low Temp</vt:lpstr>
      <vt:lpstr>Einstein Model Fails at Low Temp</vt:lpstr>
      <vt:lpstr>Einstein Model Fails at Low Temp</vt:lpstr>
      <vt:lpstr>Incorporating the phonon distribution </vt:lpstr>
      <vt:lpstr>Incorporating the phonon distribution </vt:lpstr>
      <vt:lpstr>Density of Levels/States (confusing at first, read p. 108-112) </vt:lpstr>
      <vt:lpstr>Density of Levels/States (confusing at first, read p. 108-112) </vt:lpstr>
      <vt:lpstr>Density of Levels/States (confusing at first, read p. 108-112) </vt:lpstr>
      <vt:lpstr>Density of Levels/States (confusing at first, read p. 108-112) </vt:lpstr>
      <vt:lpstr>Density of Levels/States (confusing at first, read p. 108-112) </vt:lpstr>
      <vt:lpstr>First Intro to Density of Levels/States (confusing at first, read p. 108-112) </vt:lpstr>
      <vt:lpstr>First Intro to Density of Levels/States (confusing at first, read p. 108-112) </vt:lpstr>
      <vt:lpstr>Understanding DOS  (confusing topic, see pages 109-112)</vt:lpstr>
      <vt:lpstr>Understanding DOS  (confusing topic, see pages 109-112)</vt:lpstr>
      <vt:lpstr>Understanding DOS  (confusing topic, see pages 109-112)</vt:lpstr>
      <vt:lpstr>PowerPoint Presentation</vt:lpstr>
      <vt:lpstr>Question: How to measure heat capacity?</vt:lpstr>
      <vt:lpstr>PowerPoint Presentation</vt:lpstr>
    </vt:vector>
  </TitlesOfParts>
  <Company>Technology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Myles</dc:creator>
  <cp:lastModifiedBy>Mikel Holcomb</cp:lastModifiedBy>
  <cp:revision>252</cp:revision>
  <dcterms:created xsi:type="dcterms:W3CDTF">2010-10-25T20:39:37Z</dcterms:created>
  <dcterms:modified xsi:type="dcterms:W3CDTF">2022-10-12T17:42:12Z</dcterms:modified>
</cp:coreProperties>
</file>